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4" r:id="rId4"/>
    <p:sldId id="293" r:id="rId5"/>
    <p:sldId id="292" r:id="rId6"/>
    <p:sldId id="297" r:id="rId7"/>
    <p:sldId id="257" r:id="rId8"/>
    <p:sldId id="258" r:id="rId9"/>
    <p:sldId id="259" r:id="rId10"/>
    <p:sldId id="260" r:id="rId11"/>
    <p:sldId id="261" r:id="rId12"/>
    <p:sldId id="263" r:id="rId13"/>
    <p:sldId id="264" r:id="rId14"/>
    <p:sldId id="262" r:id="rId15"/>
    <p:sldId id="267" r:id="rId16"/>
    <p:sldId id="266" r:id="rId17"/>
    <p:sldId id="268" r:id="rId18"/>
    <p:sldId id="271" r:id="rId19"/>
    <p:sldId id="272" r:id="rId20"/>
    <p:sldId id="273" r:id="rId21"/>
    <p:sldId id="270" r:id="rId22"/>
    <p:sldId id="274" r:id="rId23"/>
    <p:sldId id="275" r:id="rId24"/>
    <p:sldId id="277" r:id="rId25"/>
    <p:sldId id="278" r:id="rId26"/>
    <p:sldId id="276" r:id="rId27"/>
    <p:sldId id="279" r:id="rId28"/>
    <p:sldId id="281" r:id="rId29"/>
    <p:sldId id="282" r:id="rId30"/>
    <p:sldId id="280" r:id="rId31"/>
    <p:sldId id="283" r:id="rId32"/>
    <p:sldId id="284" r:id="rId33"/>
    <p:sldId id="285" r:id="rId34"/>
    <p:sldId id="286" r:id="rId35"/>
    <p:sldId id="287" r:id="rId36"/>
    <p:sldId id="288" r:id="rId37"/>
    <p:sldId id="289" r:id="rId38"/>
    <p:sldId id="290" r:id="rId39"/>
    <p:sldId id="291" r:id="rId40"/>
    <p:sldId id="298" r:id="rId41"/>
    <p:sldId id="299" r:id="rId42"/>
    <p:sldId id="300"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3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7" d="100"/>
          <a:sy n="67" d="100"/>
        </p:scale>
        <p:origin x="78"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32.jpe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GIF"/><Relationship Id="rId1" Type="http://schemas.openxmlformats.org/officeDocument/2006/relationships/image" Target="../media/image39.GIF"/></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48.pn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5.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9.GIF"/><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image" Target="../media/image56.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0.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5.jpeg"/><Relationship Id="rId1"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7.jpeg"/><Relationship Id="rId1" Type="http://schemas.openxmlformats.org/officeDocument/2006/relationships/image" Target="../media/image6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8.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73.jpeg"/><Relationship Id="rId4" Type="http://schemas.openxmlformats.org/officeDocument/2006/relationships/image" Target="../media/image72.jpeg"/><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image" Target="../media/image6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6.jpeg"/></Relationships>
</file>

<file path=ppt/slides/_rels/slide5.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png"/><Relationship Id="rId15" Type="http://schemas.openxmlformats.org/officeDocument/2006/relationships/slideLayout" Target="../slideLayouts/slideLayout2.xml"/><Relationship Id="rId14" Type="http://schemas.openxmlformats.org/officeDocument/2006/relationships/image" Target="../media/image22.png"/><Relationship Id="rId13" Type="http://schemas.openxmlformats.org/officeDocument/2006/relationships/image" Target="../media/image21.png"/><Relationship Id="rId12" Type="http://schemas.openxmlformats.org/officeDocument/2006/relationships/image" Target="../media/image20.jpeg"/><Relationship Id="rId11" Type="http://schemas.openxmlformats.org/officeDocument/2006/relationships/image" Target="../media/image19.jpeg"/><Relationship Id="rId10" Type="http://schemas.openxmlformats.org/officeDocument/2006/relationships/image" Target="../media/image18.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t="16000" r="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665"/>
          </a:xfrm>
        </p:spPr>
        <p:txBody>
          <a:bodyPr>
            <a:normAutofit fontScale="90000"/>
          </a:bodyPr>
          <a:lstStyle/>
          <a:p>
            <a:pPr algn="ctr"/>
            <a:r>
              <a:rPr lang="en-IN" altLang="en-US" b="1"/>
              <a:t>How to establish Brand Equity?</a:t>
            </a:r>
            <a:endParaRPr lang="en-IN" altLang="en-US" b="1"/>
          </a:p>
        </p:txBody>
      </p:sp>
      <p:pic>
        <p:nvPicPr>
          <p:cNvPr id="4" name="Content Placeholder 3" descr="Kellers-Brand-Equity-Model"/>
          <p:cNvPicPr>
            <a:picLocks noGrp="1" noChangeAspect="1"/>
          </p:cNvPicPr>
          <p:nvPr>
            <p:ph idx="1"/>
          </p:nvPr>
        </p:nvPicPr>
        <p:blipFill>
          <a:blip r:embed="rId1"/>
          <a:stretch>
            <a:fillRect/>
          </a:stretch>
        </p:blipFill>
        <p:spPr>
          <a:xfrm>
            <a:off x="937260" y="1268095"/>
            <a:ext cx="10042525" cy="51657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b="1"/>
              <a:t>Factors Influencing Brand Equity</a:t>
            </a:r>
            <a:endParaRPr lang="en-IN" altLang="en-US" b="1"/>
          </a:p>
        </p:txBody>
      </p:sp>
      <p:sp>
        <p:nvSpPr>
          <p:cNvPr id="3" name="Content Placeholder 2"/>
          <p:cNvSpPr>
            <a:spLocks noGrp="1"/>
          </p:cNvSpPr>
          <p:nvPr>
            <p:ph sz="half" idx="1"/>
          </p:nvPr>
        </p:nvSpPr>
        <p:spPr>
          <a:xfrm>
            <a:off x="838200" y="1576705"/>
            <a:ext cx="5181600" cy="4351338"/>
          </a:xfrm>
        </p:spPr>
        <p:txBody>
          <a:bodyPr>
            <a:normAutofit fontScale="92500" lnSpcReduction="10000"/>
          </a:bodyPr>
          <a:lstStyle/>
          <a:p>
            <a:pPr marL="0" indent="0">
              <a:buNone/>
            </a:pPr>
            <a:r>
              <a:rPr lang="en-IN" altLang="en-US"/>
              <a:t>1. Brand Loyalty</a:t>
            </a:r>
            <a:endParaRPr lang="en-IN" altLang="en-US"/>
          </a:p>
          <a:p>
            <a:pPr marL="0" indent="0">
              <a:buNone/>
            </a:pPr>
            <a:r>
              <a:rPr lang="en-IN" altLang="en-US"/>
              <a:t>2. Brand Awarensss</a:t>
            </a:r>
            <a:endParaRPr lang="en-IN" altLang="en-US"/>
          </a:p>
          <a:p>
            <a:pPr marL="0" indent="0">
              <a:buNone/>
            </a:pPr>
            <a:r>
              <a:rPr lang="en-IN" altLang="en-US"/>
              <a:t>3. Customer Perspection about the Brand</a:t>
            </a:r>
            <a:endParaRPr lang="en-IN" altLang="en-US"/>
          </a:p>
          <a:p>
            <a:pPr marL="0" indent="0">
              <a:buNone/>
            </a:pPr>
            <a:r>
              <a:rPr lang="en-IN" altLang="en-US"/>
              <a:t>4. Brand Associations</a:t>
            </a:r>
            <a:endParaRPr lang="en-IN" altLang="en-US"/>
          </a:p>
          <a:p>
            <a:pPr marL="0" indent="0">
              <a:buNone/>
            </a:pPr>
            <a:r>
              <a:rPr lang="en-IN" altLang="en-US"/>
              <a:t>5. After Sale Services</a:t>
            </a:r>
            <a:endParaRPr lang="en-IN" altLang="en-US"/>
          </a:p>
          <a:p>
            <a:pPr marL="0" indent="0">
              <a:buNone/>
            </a:pPr>
            <a:r>
              <a:rPr lang="en-IN" altLang="en-US"/>
              <a:t>6. Brand Ambassadors</a:t>
            </a:r>
            <a:endParaRPr lang="en-IN" altLang="en-US"/>
          </a:p>
          <a:p>
            <a:pPr marL="0" indent="0">
              <a:buNone/>
            </a:pPr>
            <a:r>
              <a:rPr lang="en-IN" altLang="en-US"/>
              <a:t>7. Brand Mascot</a:t>
            </a:r>
            <a:endParaRPr lang="en-IN" altLang="en-US"/>
          </a:p>
          <a:p>
            <a:pPr marL="0" indent="0">
              <a:buNone/>
            </a:pPr>
            <a:r>
              <a:rPr lang="en-IN" altLang="en-US"/>
              <a:t>8. Brand Protection</a:t>
            </a:r>
            <a:endParaRPr lang="en-IN" altLang="en-US"/>
          </a:p>
          <a:p>
            <a:pPr marL="0" indent="0">
              <a:buNone/>
            </a:pPr>
            <a:r>
              <a:rPr lang="en-IN" altLang="en-US"/>
              <a:t>9. Brand Logo and Tag Line</a:t>
            </a:r>
            <a:endParaRPr lang="en-IN" altLang="en-US"/>
          </a:p>
        </p:txBody>
      </p:sp>
      <p:pic>
        <p:nvPicPr>
          <p:cNvPr id="4" name="Content Placeholder 3" descr="Warner_Bros._Pictures_logo"/>
          <p:cNvPicPr>
            <a:picLocks noGrp="1" noChangeAspect="1"/>
          </p:cNvPicPr>
          <p:nvPr>
            <p:ph sz="half" idx="2"/>
          </p:nvPr>
        </p:nvPicPr>
        <p:blipFill>
          <a:blip r:embed="rId1" cstate="print"/>
          <a:stretch>
            <a:fillRect/>
          </a:stretch>
        </p:blipFill>
        <p:spPr>
          <a:xfrm rot="1620000">
            <a:off x="5301615" y="1443990"/>
            <a:ext cx="1589405" cy="1383030"/>
          </a:xfrm>
          <a:prstGeom prst="rect">
            <a:avLst/>
          </a:prstGeom>
        </p:spPr>
      </p:pic>
      <p:pic>
        <p:nvPicPr>
          <p:cNvPr id="5" name="Picture 4" descr="blackmir"/>
          <p:cNvPicPr>
            <a:picLocks noChangeAspect="1"/>
          </p:cNvPicPr>
          <p:nvPr/>
        </p:nvPicPr>
        <p:blipFill>
          <a:blip r:embed="rId2"/>
          <a:srcRect l="26925" r="26429" b="4900"/>
          <a:stretch>
            <a:fillRect/>
          </a:stretch>
        </p:blipFill>
        <p:spPr>
          <a:xfrm rot="20580000">
            <a:off x="10267315" y="2669540"/>
            <a:ext cx="1492885" cy="1713230"/>
          </a:xfrm>
          <a:prstGeom prst="rect">
            <a:avLst/>
          </a:prstGeom>
        </p:spPr>
      </p:pic>
      <p:pic>
        <p:nvPicPr>
          <p:cNvPr id="6" name="Picture 5" descr="ronald_mcdonald_jumping1"/>
          <p:cNvPicPr>
            <a:picLocks noChangeAspect="1"/>
          </p:cNvPicPr>
          <p:nvPr/>
        </p:nvPicPr>
        <p:blipFill>
          <a:blip r:embed="rId3" cstate="print"/>
          <a:stretch>
            <a:fillRect/>
          </a:stretch>
        </p:blipFill>
        <p:spPr>
          <a:xfrm>
            <a:off x="4575175" y="4048760"/>
            <a:ext cx="1295400" cy="1184275"/>
          </a:xfrm>
          <a:prstGeom prst="rect">
            <a:avLst/>
          </a:prstGeom>
        </p:spPr>
      </p:pic>
      <p:pic>
        <p:nvPicPr>
          <p:cNvPr id="7" name="Picture 6" descr="4g-airtel"/>
          <p:cNvPicPr>
            <a:picLocks noChangeAspect="1"/>
          </p:cNvPicPr>
          <p:nvPr/>
        </p:nvPicPr>
        <p:blipFill>
          <a:blip r:embed="rId4" cstate="print"/>
          <a:stretch>
            <a:fillRect/>
          </a:stretch>
        </p:blipFill>
        <p:spPr>
          <a:xfrm rot="660000">
            <a:off x="6407785" y="5012055"/>
            <a:ext cx="2926715" cy="1463675"/>
          </a:xfrm>
          <a:prstGeom prst="rect">
            <a:avLst/>
          </a:prstGeom>
        </p:spPr>
      </p:pic>
      <p:pic>
        <p:nvPicPr>
          <p:cNvPr id="8" name="Picture 7" descr="2000px-Coca-Cola_logo.svg"/>
          <p:cNvPicPr>
            <a:picLocks noChangeAspect="1"/>
          </p:cNvPicPr>
          <p:nvPr/>
        </p:nvPicPr>
        <p:blipFill>
          <a:blip r:embed="rId5" cstate="print"/>
          <a:stretch>
            <a:fillRect/>
          </a:stretch>
        </p:blipFill>
        <p:spPr>
          <a:xfrm rot="660000">
            <a:off x="8366125" y="678180"/>
            <a:ext cx="3208020" cy="1063625"/>
          </a:xfrm>
          <a:prstGeom prst="rect">
            <a:avLst/>
          </a:prstGeom>
        </p:spPr>
      </p:pic>
      <p:pic>
        <p:nvPicPr>
          <p:cNvPr id="9" name="Picture 8" descr="After-Sales-Service"/>
          <p:cNvPicPr>
            <a:picLocks noChangeAspect="1"/>
          </p:cNvPicPr>
          <p:nvPr/>
        </p:nvPicPr>
        <p:blipFill>
          <a:blip r:embed="rId6"/>
          <a:stretch>
            <a:fillRect/>
          </a:stretch>
        </p:blipFill>
        <p:spPr>
          <a:xfrm>
            <a:off x="10186670" y="5233035"/>
            <a:ext cx="1653540" cy="1272540"/>
          </a:xfrm>
          <a:prstGeom prst="rect">
            <a:avLst/>
          </a:prstGeom>
        </p:spPr>
      </p:pic>
      <p:pic>
        <p:nvPicPr>
          <p:cNvPr id="10" name="Picture 9" descr="trivago"/>
          <p:cNvPicPr>
            <a:picLocks noChangeAspect="1"/>
          </p:cNvPicPr>
          <p:nvPr/>
        </p:nvPicPr>
        <p:blipFill>
          <a:blip r:embed="rId7"/>
          <a:stretch>
            <a:fillRect/>
          </a:stretch>
        </p:blipFill>
        <p:spPr>
          <a:xfrm>
            <a:off x="7118350" y="2680335"/>
            <a:ext cx="2252980" cy="1497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Mascot_Feature"/>
          <p:cNvPicPr>
            <a:picLocks noGrp="1" noChangeAspect="1"/>
          </p:cNvPicPr>
          <p:nvPr>
            <p:ph sz="half" idx="1"/>
          </p:nvPr>
        </p:nvPicPr>
        <p:blipFill>
          <a:blip r:embed="rId1"/>
          <a:stretch>
            <a:fillRect/>
          </a:stretch>
        </p:blipFill>
        <p:spPr>
          <a:xfrm>
            <a:off x="-7620" y="27305"/>
            <a:ext cx="7752080" cy="6832600"/>
          </a:xfrm>
          <a:prstGeom prst="rect">
            <a:avLst/>
          </a:prstGeom>
        </p:spPr>
      </p:pic>
      <p:pic>
        <p:nvPicPr>
          <p:cNvPr id="5" name="Content Placeholder 4" descr="boomer-logo"/>
          <p:cNvPicPr>
            <a:picLocks noGrp="1" noChangeAspect="1"/>
          </p:cNvPicPr>
          <p:nvPr>
            <p:ph sz="half" idx="2"/>
          </p:nvPr>
        </p:nvPicPr>
        <p:blipFill>
          <a:blip r:embed="rId2"/>
          <a:stretch>
            <a:fillRect/>
          </a:stretch>
        </p:blipFill>
        <p:spPr>
          <a:xfrm>
            <a:off x="7744460" y="27305"/>
            <a:ext cx="2374265" cy="2533650"/>
          </a:xfrm>
          <a:prstGeom prst="rect">
            <a:avLst/>
          </a:prstGeom>
        </p:spPr>
      </p:pic>
      <p:pic>
        <p:nvPicPr>
          <p:cNvPr id="7" name="Picture 6" descr="parle"/>
          <p:cNvPicPr>
            <a:picLocks noChangeAspect="1"/>
          </p:cNvPicPr>
          <p:nvPr/>
        </p:nvPicPr>
        <p:blipFill>
          <a:blip r:embed="rId3"/>
          <a:stretch>
            <a:fillRect/>
          </a:stretch>
        </p:blipFill>
        <p:spPr>
          <a:xfrm>
            <a:off x="7745095" y="5002530"/>
            <a:ext cx="2419985" cy="1857375"/>
          </a:xfrm>
          <a:prstGeom prst="rect">
            <a:avLst/>
          </a:prstGeom>
        </p:spPr>
      </p:pic>
      <p:pic>
        <p:nvPicPr>
          <p:cNvPr id="8" name="Picture 7" descr="nirtma"/>
          <p:cNvPicPr>
            <a:picLocks noChangeAspect="1"/>
          </p:cNvPicPr>
          <p:nvPr/>
        </p:nvPicPr>
        <p:blipFill>
          <a:blip r:embed="rId4"/>
          <a:stretch>
            <a:fillRect/>
          </a:stretch>
        </p:blipFill>
        <p:spPr>
          <a:xfrm>
            <a:off x="9735185" y="84455"/>
            <a:ext cx="2373630" cy="2476500"/>
          </a:xfrm>
          <a:prstGeom prst="rect">
            <a:avLst/>
          </a:prstGeom>
        </p:spPr>
      </p:pic>
      <p:pic>
        <p:nvPicPr>
          <p:cNvPr id="9" name="Picture 8" descr="Chintamani"/>
          <p:cNvPicPr>
            <a:picLocks noChangeAspect="1"/>
          </p:cNvPicPr>
          <p:nvPr/>
        </p:nvPicPr>
        <p:blipFill>
          <a:blip r:embed="rId5"/>
          <a:srcRect r="62455"/>
          <a:stretch>
            <a:fillRect/>
          </a:stretch>
        </p:blipFill>
        <p:spPr>
          <a:xfrm>
            <a:off x="10118725" y="2549525"/>
            <a:ext cx="1850390" cy="4310380"/>
          </a:xfrm>
          <a:prstGeom prst="rect">
            <a:avLst/>
          </a:prstGeom>
        </p:spPr>
      </p:pic>
      <p:pic>
        <p:nvPicPr>
          <p:cNvPr id="10" name="Picture 9" descr="Fido-dido"/>
          <p:cNvPicPr>
            <a:picLocks noChangeAspect="1"/>
          </p:cNvPicPr>
          <p:nvPr/>
        </p:nvPicPr>
        <p:blipFill>
          <a:blip r:embed="rId6"/>
          <a:stretch>
            <a:fillRect/>
          </a:stretch>
        </p:blipFill>
        <p:spPr>
          <a:xfrm>
            <a:off x="7820025" y="2740660"/>
            <a:ext cx="2269490" cy="1922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altLang="en-US" b="1"/>
              <a:t>Brand Crisis</a:t>
            </a:r>
            <a:endParaRPr lang="en-IN" altLang="en-US" b="1"/>
          </a:p>
        </p:txBody>
      </p:sp>
      <p:sp>
        <p:nvSpPr>
          <p:cNvPr id="3" name="Content Placeholder 2"/>
          <p:cNvSpPr>
            <a:spLocks noGrp="1"/>
          </p:cNvSpPr>
          <p:nvPr>
            <p:ph sz="half" idx="1"/>
          </p:nvPr>
        </p:nvSpPr>
        <p:spPr>
          <a:xfrm>
            <a:off x="838200" y="1378585"/>
            <a:ext cx="7868920" cy="4798695"/>
          </a:xfrm>
        </p:spPr>
        <p:txBody>
          <a:bodyPr/>
          <a:lstStyle/>
          <a:p>
            <a:r>
              <a:rPr lang="en-IN" altLang="en-US" b="1"/>
              <a:t>Negative Brand Equity</a:t>
            </a:r>
            <a:endParaRPr lang="en-IN" altLang="en-US" b="1"/>
          </a:p>
          <a:p>
            <a:r>
              <a:rPr lang="en-IN" altLang="en-US" b="1"/>
              <a:t>Loss of brand value</a:t>
            </a:r>
            <a:endParaRPr lang="en-IN" altLang="en-US" b="1"/>
          </a:p>
          <a:p>
            <a:r>
              <a:rPr lang="en-IN" altLang="en-US" b="1"/>
              <a:t>Impacts Corporate Image</a:t>
            </a:r>
            <a:endParaRPr lang="en-IN" altLang="en-US" b="1"/>
          </a:p>
          <a:p>
            <a:r>
              <a:rPr lang="en-IN" altLang="en-US" b="1"/>
              <a:t>Can mount up penalties and fines for the Company</a:t>
            </a:r>
            <a:endParaRPr lang="en-IN" altLang="en-US" b="1"/>
          </a:p>
          <a:p>
            <a:r>
              <a:rPr lang="en-IN" altLang="en-US" b="1"/>
              <a:t>Affects market share of a brand</a:t>
            </a:r>
            <a:endParaRPr lang="en-IN" altLang="en-US" b="1"/>
          </a:p>
          <a:p>
            <a:r>
              <a:rPr lang="en-IN" altLang="en-US" b="1"/>
              <a:t>Awesome opportunity for competitiors</a:t>
            </a:r>
            <a:endParaRPr lang="en-IN" altLang="en-US" b="1"/>
          </a:p>
          <a:p>
            <a:r>
              <a:rPr lang="en-IN" altLang="en-US" b="1"/>
              <a:t>Aweful situation for the company and its stakeholders</a:t>
            </a:r>
            <a:endParaRPr lang="en-IN" altLang="en-US" b="1"/>
          </a:p>
        </p:txBody>
      </p:sp>
      <p:pic>
        <p:nvPicPr>
          <p:cNvPr id="4" name="Content Placeholder 3" descr="tenor"/>
          <p:cNvPicPr>
            <a:picLocks noGrp="1" noChangeAspect="1"/>
          </p:cNvPicPr>
          <p:nvPr>
            <p:ph sz="half" idx="2"/>
          </p:nvPr>
        </p:nvPicPr>
        <p:blipFill>
          <a:blip r:embed="rId1"/>
          <a:stretch>
            <a:fillRect/>
          </a:stretch>
        </p:blipFill>
        <p:spPr>
          <a:xfrm>
            <a:off x="8942705" y="4065270"/>
            <a:ext cx="1697990" cy="1697990"/>
          </a:xfrm>
          <a:prstGeom prst="rect">
            <a:avLst/>
          </a:prstGeom>
        </p:spPr>
      </p:pic>
      <p:pic>
        <p:nvPicPr>
          <p:cNvPr id="5" name="Picture 4" descr="fear"/>
          <p:cNvPicPr>
            <a:picLocks noChangeAspect="1"/>
          </p:cNvPicPr>
          <p:nvPr/>
        </p:nvPicPr>
        <p:blipFill>
          <a:blip r:embed="rId2"/>
          <a:stretch>
            <a:fillRect/>
          </a:stretch>
        </p:blipFill>
        <p:spPr>
          <a:xfrm>
            <a:off x="8942705" y="945515"/>
            <a:ext cx="1714500" cy="1714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2000px-Pepsi_logo_2014.svg"/>
          <p:cNvPicPr>
            <a:picLocks noGrp="1" noChangeAspect="1"/>
          </p:cNvPicPr>
          <p:nvPr>
            <p:ph sz="half" idx="2"/>
          </p:nvPr>
        </p:nvPicPr>
        <p:blipFill>
          <a:blip r:embed="rId1" cstate="print"/>
          <a:stretch>
            <a:fillRect/>
          </a:stretch>
        </p:blipFill>
        <p:spPr>
          <a:xfrm>
            <a:off x="224155" y="104140"/>
            <a:ext cx="2197735" cy="3025140"/>
          </a:xfrm>
          <a:prstGeom prst="rect">
            <a:avLst/>
          </a:prstGeom>
        </p:spPr>
      </p:pic>
      <p:pic>
        <p:nvPicPr>
          <p:cNvPr id="6" name="Content Placeholder 5" descr="Toyota-logo-1989-2560x1440"/>
          <p:cNvPicPr>
            <a:picLocks noGrp="1" noChangeAspect="1"/>
          </p:cNvPicPr>
          <p:nvPr>
            <p:ph sz="half" idx="1"/>
          </p:nvPr>
        </p:nvPicPr>
        <p:blipFill>
          <a:blip r:embed="rId2" cstate="print"/>
          <a:stretch>
            <a:fillRect/>
          </a:stretch>
        </p:blipFill>
        <p:spPr>
          <a:xfrm>
            <a:off x="2108200" y="348615"/>
            <a:ext cx="4702810" cy="2944495"/>
          </a:xfrm>
          <a:prstGeom prst="rect">
            <a:avLst/>
          </a:prstGeom>
        </p:spPr>
      </p:pic>
      <p:pic>
        <p:nvPicPr>
          <p:cNvPr id="8" name="Picture 7" descr="Volkswagen-logo-2015-1920x1080"/>
          <p:cNvPicPr>
            <a:picLocks noChangeAspect="1"/>
          </p:cNvPicPr>
          <p:nvPr/>
        </p:nvPicPr>
        <p:blipFill>
          <a:blip r:embed="rId3" cstate="print"/>
          <a:stretch>
            <a:fillRect/>
          </a:stretch>
        </p:blipFill>
        <p:spPr>
          <a:xfrm>
            <a:off x="5645785" y="490855"/>
            <a:ext cx="4572635" cy="2572385"/>
          </a:xfrm>
          <a:prstGeom prst="rect">
            <a:avLst/>
          </a:prstGeom>
        </p:spPr>
      </p:pic>
      <p:pic>
        <p:nvPicPr>
          <p:cNvPr id="9" name="Picture 8" descr="hgRu36yguybcDeZLsZybEA"/>
          <p:cNvPicPr>
            <a:picLocks noChangeAspect="1"/>
          </p:cNvPicPr>
          <p:nvPr/>
        </p:nvPicPr>
        <p:blipFill>
          <a:blip r:embed="rId4"/>
          <a:srcRect l="27310" r="26825"/>
          <a:stretch>
            <a:fillRect/>
          </a:stretch>
        </p:blipFill>
        <p:spPr>
          <a:xfrm>
            <a:off x="9638665" y="490855"/>
            <a:ext cx="1974850" cy="2423160"/>
          </a:xfrm>
          <a:prstGeom prst="rect">
            <a:avLst/>
          </a:prstGeom>
        </p:spPr>
      </p:pic>
      <p:pic>
        <p:nvPicPr>
          <p:cNvPr id="10" name="Picture 9" descr="download"/>
          <p:cNvPicPr>
            <a:picLocks noChangeAspect="1"/>
          </p:cNvPicPr>
          <p:nvPr/>
        </p:nvPicPr>
        <p:blipFill>
          <a:blip r:embed="rId5"/>
          <a:stretch>
            <a:fillRect/>
          </a:stretch>
        </p:blipFill>
        <p:spPr>
          <a:xfrm>
            <a:off x="40640" y="3657600"/>
            <a:ext cx="2564765" cy="2564765"/>
          </a:xfrm>
          <a:prstGeom prst="rect">
            <a:avLst/>
          </a:prstGeom>
        </p:spPr>
      </p:pic>
      <p:pic>
        <p:nvPicPr>
          <p:cNvPr id="11" name="Picture 10" descr="apple-logo_318-40184"/>
          <p:cNvPicPr>
            <a:picLocks noChangeAspect="1"/>
          </p:cNvPicPr>
          <p:nvPr/>
        </p:nvPicPr>
        <p:blipFill>
          <a:blip r:embed="rId6"/>
          <a:stretch>
            <a:fillRect/>
          </a:stretch>
        </p:blipFill>
        <p:spPr>
          <a:xfrm>
            <a:off x="9638665" y="3923665"/>
            <a:ext cx="2411730" cy="2411730"/>
          </a:xfrm>
          <a:prstGeom prst="rect">
            <a:avLst/>
          </a:prstGeom>
        </p:spPr>
      </p:pic>
      <p:pic>
        <p:nvPicPr>
          <p:cNvPr id="12" name="Picture 11" descr="33967797246_cd1ac0a567_b"/>
          <p:cNvPicPr>
            <a:picLocks noChangeAspect="1"/>
          </p:cNvPicPr>
          <p:nvPr/>
        </p:nvPicPr>
        <p:blipFill>
          <a:blip r:embed="rId7" cstate="print"/>
          <a:stretch>
            <a:fillRect/>
          </a:stretch>
        </p:blipFill>
        <p:spPr>
          <a:xfrm>
            <a:off x="3103880" y="4112895"/>
            <a:ext cx="2710815" cy="2033270"/>
          </a:xfrm>
          <a:prstGeom prst="rect">
            <a:avLst/>
          </a:prstGeom>
        </p:spPr>
      </p:pic>
      <p:pic>
        <p:nvPicPr>
          <p:cNvPr id="13" name="Picture 12" descr="5842999aa6515b1e0ad75ae1"/>
          <p:cNvPicPr>
            <a:picLocks noChangeAspect="1"/>
          </p:cNvPicPr>
          <p:nvPr/>
        </p:nvPicPr>
        <p:blipFill>
          <a:blip r:embed="rId8"/>
          <a:stretch>
            <a:fillRect/>
          </a:stretch>
        </p:blipFill>
        <p:spPr>
          <a:xfrm>
            <a:off x="6440805" y="3740785"/>
            <a:ext cx="2776855" cy="2776855"/>
          </a:xfrm>
          <a:prstGeom prst="rect">
            <a:avLst/>
          </a:prstGeom>
        </p:spPr>
      </p:pic>
      <p:sp>
        <p:nvSpPr>
          <p:cNvPr id="14" name="Rectangle 13"/>
          <p:cNvSpPr/>
          <p:nvPr/>
        </p:nvSpPr>
        <p:spPr>
          <a:xfrm rot="20280000">
            <a:off x="800735" y="2881630"/>
            <a:ext cx="10331450" cy="1198880"/>
          </a:xfrm>
          <a:prstGeom prst="rect">
            <a:avLst/>
          </a:prstGeom>
          <a:noFill/>
          <a:ln>
            <a:noFill/>
          </a:ln>
        </p:spPr>
        <p:txBody>
          <a:bodyPr wrap="square" rtlCol="0" anchor="t">
            <a:spAutoFit/>
          </a:bodyPr>
          <a:lstStyle/>
          <a:p>
            <a:pPr algn="ctr"/>
            <a:r>
              <a:rPr lang="en-IN" altLang="en-US" sz="7200" b="1">
                <a:solidFill>
                  <a:schemeClr val="bg2"/>
                </a:solidFill>
                <a:effectLst>
                  <a:innerShdw blurRad="63500" dist="50800" dir="13500000">
                    <a:srgbClr val="000000">
                      <a:alpha val="50000"/>
                    </a:srgbClr>
                  </a:innerShdw>
                </a:effectLst>
              </a:rPr>
              <a:t>Brand Crisis (Managed)</a:t>
            </a:r>
            <a:endParaRPr lang="en-IN" altLang="en-US" sz="7200" b="1">
              <a:solidFill>
                <a:schemeClr val="bg2"/>
              </a:solidFill>
              <a:effectLst>
                <a:innerShdw blurRad="63500" dist="50800" dir="13500000">
                  <a:srgbClr val="000000">
                    <a:alpha val="50000"/>
                  </a:srgbClr>
                </a:inn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2330"/>
          </a:xfrm>
        </p:spPr>
        <p:txBody>
          <a:bodyPr/>
          <a:lstStyle/>
          <a:p>
            <a:r>
              <a:rPr lang="en-IN" altLang="en-US" b="1"/>
              <a:t>Management of Brand Crisis</a:t>
            </a:r>
            <a:endParaRPr lang="en-IN" altLang="en-US" b="1"/>
          </a:p>
        </p:txBody>
      </p:sp>
      <p:sp>
        <p:nvSpPr>
          <p:cNvPr id="3" name="Content Placeholder 2"/>
          <p:cNvSpPr>
            <a:spLocks noGrp="1"/>
          </p:cNvSpPr>
          <p:nvPr>
            <p:ph sz="half" idx="1"/>
          </p:nvPr>
        </p:nvSpPr>
        <p:spPr>
          <a:xfrm>
            <a:off x="837565" y="1651000"/>
            <a:ext cx="10516235" cy="4400550"/>
          </a:xfrm>
        </p:spPr>
        <p:txBody>
          <a:bodyPr>
            <a:normAutofit/>
          </a:bodyPr>
          <a:lstStyle/>
          <a:p>
            <a:r>
              <a:rPr lang="en-IN" altLang="en-US" b="1" dirty="0"/>
              <a:t>Crisis Management Plan</a:t>
            </a:r>
            <a:endParaRPr lang="en-IN" altLang="en-US" b="1" dirty="0"/>
          </a:p>
          <a:p>
            <a:r>
              <a:rPr lang="en-IN" altLang="en-US" b="1" dirty="0">
                <a:sym typeface="+mn-ea"/>
              </a:rPr>
              <a:t>Crisis Management </a:t>
            </a:r>
            <a:r>
              <a:rPr lang="en-IN" altLang="en-US" b="1" dirty="0"/>
              <a:t>Team</a:t>
            </a:r>
            <a:endParaRPr lang="en-IN" altLang="en-US" b="1" dirty="0"/>
          </a:p>
          <a:p>
            <a:r>
              <a:rPr lang="en-IN" altLang="en-US" b="1" dirty="0"/>
              <a:t>Sort Things on Social Media</a:t>
            </a:r>
            <a:endParaRPr lang="en-IN" altLang="en-US" b="1" dirty="0"/>
          </a:p>
          <a:p>
            <a:r>
              <a:rPr lang="en-IN" altLang="en-US" b="1" dirty="0"/>
              <a:t>Public Relations Campaign</a:t>
            </a:r>
            <a:endParaRPr lang="en-IN" altLang="en-US" b="1" dirty="0"/>
          </a:p>
          <a:p>
            <a:r>
              <a:rPr lang="en-IN" altLang="en-US" b="1" dirty="0"/>
              <a:t>Media Relations</a:t>
            </a:r>
            <a:endParaRPr lang="en-IN" altLang="en-US" b="1" dirty="0"/>
          </a:p>
          <a:p>
            <a:r>
              <a:rPr lang="en-IN" altLang="en-US" b="1" dirty="0"/>
              <a:t>Recall the Product, if faulty</a:t>
            </a:r>
            <a:endParaRPr lang="en-IN" altLang="en-US" b="1" dirty="0"/>
          </a:p>
          <a:p>
            <a:r>
              <a:rPr lang="en-IN" altLang="en-US" b="1" dirty="0"/>
              <a:t>Apologize and Compensate the affected customers</a:t>
            </a:r>
            <a:endParaRPr lang="en-US" b="1" dirty="0"/>
          </a:p>
          <a:p>
            <a:r>
              <a:rPr lang="en-IN" altLang="en-US" b="1" dirty="0"/>
              <a:t>Consultants</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05"/>
            <a:ext cx="10515600" cy="961390"/>
          </a:xfrm>
        </p:spPr>
        <p:txBody>
          <a:bodyPr/>
          <a:lstStyle/>
          <a:p>
            <a:pPr algn="ctr"/>
            <a:r>
              <a:rPr lang="en-US" b="1" dirty="0" smtClean="0"/>
              <a:t>Special Purpose Advertising</a:t>
            </a:r>
            <a:endParaRPr lang="en-US" b="1" dirty="0"/>
          </a:p>
        </p:txBody>
      </p:sp>
      <p:sp>
        <p:nvSpPr>
          <p:cNvPr id="3" name="Content Placeholder 2"/>
          <p:cNvSpPr>
            <a:spLocks noGrp="1"/>
          </p:cNvSpPr>
          <p:nvPr>
            <p:ph sz="half" idx="1"/>
          </p:nvPr>
        </p:nvSpPr>
        <p:spPr>
          <a:xfrm>
            <a:off x="838200" y="1078230"/>
            <a:ext cx="10552430" cy="5579745"/>
          </a:xfrm>
        </p:spPr>
        <p:txBody>
          <a:bodyPr>
            <a:normAutofit lnSpcReduction="10000"/>
          </a:bodyPr>
          <a:lstStyle/>
          <a:p>
            <a:pPr>
              <a:buNone/>
            </a:pPr>
            <a:r>
              <a:rPr lang="en-IN" altLang="en-US" b="1" dirty="0"/>
              <a:t>1. </a:t>
            </a:r>
            <a:r>
              <a:rPr lang="en-IN" altLang="en-US" b="1" u="sng" dirty="0"/>
              <a:t>Rural Advertising</a:t>
            </a:r>
            <a:endParaRPr lang="en-IN" altLang="en-US" b="1" u="sng" dirty="0"/>
          </a:p>
          <a:p>
            <a:pPr>
              <a:buNone/>
            </a:pPr>
            <a:r>
              <a:rPr lang="en-IN" altLang="en-US" dirty="0"/>
              <a:t>	</a:t>
            </a:r>
            <a:r>
              <a:rPr lang="en-IN" altLang="en-US" b="1" dirty="0"/>
              <a:t>Advertising and marketing in town and village areas.</a:t>
            </a:r>
            <a:endParaRPr lang="en-IN" altLang="en-US" b="1" dirty="0"/>
          </a:p>
          <a:p>
            <a:pPr>
              <a:buNone/>
            </a:pPr>
            <a:r>
              <a:rPr lang="en-IN" altLang="en-US" b="1" dirty="0"/>
              <a:t>	Through sources like print media, televsion, radio, theatre, local mela, demonstration, announcement, participation and explanation, etc.</a:t>
            </a:r>
            <a:endParaRPr lang="en-IN" altLang="en-US" b="1" dirty="0"/>
          </a:p>
          <a:p>
            <a:pPr>
              <a:buNone/>
            </a:pPr>
            <a:r>
              <a:rPr lang="en-IN" altLang="en-US" b="1" dirty="0"/>
              <a:t>	Use of both media </a:t>
            </a:r>
            <a:endParaRPr lang="en-IN" altLang="en-US" b="1" dirty="0"/>
          </a:p>
          <a:p>
            <a:pPr>
              <a:buNone/>
            </a:pPr>
            <a:r>
              <a:rPr lang="en-IN" altLang="en-US" b="1" dirty="0"/>
              <a:t>	- </a:t>
            </a:r>
            <a:r>
              <a:rPr lang="en-IN" altLang="en-US" b="1" u="sng" dirty="0"/>
              <a:t>Traditional Media</a:t>
            </a:r>
            <a:endParaRPr lang="en-IN" altLang="en-US" b="1" dirty="0"/>
          </a:p>
          <a:p>
            <a:pPr>
              <a:buNone/>
            </a:pPr>
            <a:r>
              <a:rPr lang="en-IN" altLang="en-US" b="1" dirty="0"/>
              <a:t>	   	Puppetry, dance and drama, word of mouth, accouncements,    	processions, events, demonstration, posters, wall paintings, 	vehicle covering, audio vans, etc.</a:t>
            </a:r>
            <a:endParaRPr lang="en-IN" altLang="en-US" b="1" dirty="0"/>
          </a:p>
          <a:p>
            <a:pPr>
              <a:buNone/>
            </a:pPr>
            <a:r>
              <a:rPr lang="en-IN" altLang="en-US" b="1" dirty="0"/>
              <a:t>	- </a:t>
            </a:r>
            <a:r>
              <a:rPr lang="en-IN" altLang="en-US" b="1" u="sng" dirty="0"/>
              <a:t>Mass Media</a:t>
            </a:r>
            <a:endParaRPr lang="en-IN" altLang="en-US" b="1" u="sng" dirty="0"/>
          </a:p>
          <a:p>
            <a:pPr>
              <a:buNone/>
            </a:pPr>
            <a:r>
              <a:rPr lang="en-IN" altLang="en-US" b="1" dirty="0"/>
              <a:t>	   	Television, newspapers, radio, cinema halls, point of purchase, 	digital media, etc.</a:t>
            </a:r>
            <a:endParaRPr lang="en-IN" altLang="en-US" dirty="0"/>
          </a:p>
          <a:p>
            <a:pPr>
              <a:buNone/>
            </a:pPr>
            <a:endParaRPr lang="en-IN" alt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279525"/>
            <a:ext cx="10515600" cy="2206625"/>
          </a:xfrm>
        </p:spPr>
        <p:txBody>
          <a:bodyPr>
            <a:noAutofit/>
          </a:bodyPr>
          <a:lstStyle/>
          <a:p>
            <a:pPr algn="ctr"/>
            <a:r>
              <a:rPr lang="en-US" sz="6000" b="1" dirty="0" smtClean="0"/>
              <a:t>Brand Building and Special Purpose Advertising</a:t>
            </a:r>
            <a:endParaRPr lang="en-US" sz="6000" b="1" dirty="0"/>
          </a:p>
        </p:txBody>
      </p:sp>
      <p:sp>
        <p:nvSpPr>
          <p:cNvPr id="3" name="Content Placeholder 2"/>
          <p:cNvSpPr>
            <a:spLocks noGrp="1"/>
          </p:cNvSpPr>
          <p:nvPr>
            <p:ph idx="1"/>
          </p:nvPr>
        </p:nvSpPr>
        <p:spPr>
          <a:xfrm>
            <a:off x="923925" y="5824220"/>
            <a:ext cx="3470275" cy="819150"/>
          </a:xfrm>
        </p:spPr>
        <p:txBody>
          <a:bodyPr>
            <a:normAutofit fontScale="80000"/>
          </a:bodyPr>
          <a:lstStyle/>
          <a:p>
            <a:pPr marL="0" indent="0">
              <a:buNone/>
            </a:pPr>
            <a:r>
              <a:rPr lang="en-US" sz="2400" b="1" dirty="0" smtClean="0">
                <a:effectLst>
                  <a:outerShdw blurRad="50800" dist="38100" dir="10800000" algn="r" rotWithShape="0">
                    <a:prstClr val="black">
                      <a:alpha val="40000"/>
                    </a:prstClr>
                  </a:outerShdw>
                </a:effectLst>
              </a:rPr>
              <a:t>By Krishnan R</a:t>
            </a:r>
            <a:endParaRPr lang="en-US" sz="2400" b="1" dirty="0" smtClean="0">
              <a:effectLst>
                <a:outerShdw blurRad="50800" dist="38100" dir="10800000" algn="r" rotWithShape="0">
                  <a:prstClr val="black">
                    <a:alpha val="40000"/>
                  </a:prstClr>
                </a:outerShdw>
              </a:effectLst>
            </a:endParaRPr>
          </a:p>
          <a:p>
            <a:pPr marL="0" indent="0">
              <a:buNone/>
            </a:pPr>
            <a:r>
              <a:rPr lang="en-US" sz="2400" b="1" dirty="0" smtClean="0">
                <a:effectLst>
                  <a:outerShdw blurRad="50800" dist="38100" dir="10800000" algn="r" rotWithShape="0">
                    <a:prstClr val="black">
                      <a:alpha val="40000"/>
                    </a:prstClr>
                  </a:outerShdw>
                </a:effectLst>
              </a:rPr>
              <a:t>SIES (Autonomous), Sion West</a:t>
            </a:r>
            <a:endParaRPr lang="en-US" sz="2400" b="1" dirty="0" smtClean="0">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
            <a:ext cx="10515600" cy="977265"/>
          </a:xfrm>
        </p:spPr>
        <p:txBody>
          <a:bodyPr/>
          <a:lstStyle/>
          <a:p>
            <a:pPr algn="ctr"/>
            <a:r>
              <a:rPr lang="en-IN" altLang="en-US" b="1">
                <a:solidFill>
                  <a:schemeClr val="tx1"/>
                </a:solidFill>
                <a:latin typeface="Franklin Gothic Demi" panose="020B0703020102020204" charset="0"/>
                <a:cs typeface="Franklin Gothic Demi" panose="020B0703020102020204" charset="0"/>
              </a:rPr>
              <a:t>Rural Advertising Strategies</a:t>
            </a:r>
            <a:endParaRPr lang="en-IN" altLang="en-US" b="1">
              <a:solidFill>
                <a:schemeClr val="tx1"/>
              </a:solidFill>
              <a:latin typeface="Franklin Gothic Demi" panose="020B0703020102020204" charset="0"/>
              <a:cs typeface="Franklin Gothic Demi" panose="020B0703020102020204" charset="0"/>
            </a:endParaRPr>
          </a:p>
        </p:txBody>
      </p:sp>
      <p:sp>
        <p:nvSpPr>
          <p:cNvPr id="3" name="Content Placeholder 2"/>
          <p:cNvSpPr>
            <a:spLocks noGrp="1"/>
          </p:cNvSpPr>
          <p:nvPr>
            <p:ph sz="half" idx="1"/>
          </p:nvPr>
        </p:nvSpPr>
        <p:spPr>
          <a:xfrm>
            <a:off x="723900" y="1397635"/>
            <a:ext cx="10305415" cy="5295900"/>
          </a:xfrm>
        </p:spPr>
        <p:txBody>
          <a:bodyPr>
            <a:normAutofit lnSpcReduction="10000"/>
          </a:bodyPr>
          <a:lstStyle/>
          <a:p>
            <a:pPr marL="0" indent="0" algn="just"/>
            <a:r>
              <a:rPr lang="en-IN" altLang="en-US" dirty="0">
                <a:solidFill>
                  <a:schemeClr val="tx1"/>
                </a:solidFill>
                <a:latin typeface="Franklin Gothic Demi" panose="020B0703020102020204" charset="0"/>
                <a:cs typeface="Franklin Gothic Demi" panose="020B0703020102020204" charset="0"/>
              </a:rPr>
              <a:t> </a:t>
            </a:r>
            <a:r>
              <a:rPr lang="en-IN" altLang="en-US" b="1" u="sng" dirty="0">
                <a:solidFill>
                  <a:schemeClr val="tx1"/>
                </a:solidFill>
                <a:latin typeface="Franklin Gothic Demi" panose="020B0703020102020204" charset="0"/>
                <a:cs typeface="Franklin Gothic Demi" panose="020B0703020102020204" charset="0"/>
              </a:rPr>
              <a:t>Influencer Strategy</a:t>
            </a:r>
            <a:r>
              <a:rPr lang="en-IN" altLang="en-US" dirty="0">
                <a:solidFill>
                  <a:schemeClr val="tx1"/>
                </a:solidFill>
                <a:latin typeface="Franklin Gothic Demi" panose="020B0703020102020204" charset="0"/>
                <a:cs typeface="Franklin Gothic Demi" panose="020B0703020102020204" charset="0"/>
              </a:rPr>
              <a:t> - Promotion is done through a user. Could be a </a:t>
            </a:r>
            <a:r>
              <a:rPr lang="en-IN" altLang="en-US" dirty="0" err="1" smtClean="0">
                <a:solidFill>
                  <a:schemeClr val="tx1"/>
                </a:solidFill>
                <a:latin typeface="Franklin Gothic Demi" panose="020B0703020102020204" charset="0"/>
                <a:cs typeface="Franklin Gothic Demi" panose="020B0703020102020204" charset="0"/>
              </a:rPr>
              <a:t>reknowned</a:t>
            </a:r>
            <a:r>
              <a:rPr lang="en-IN" altLang="en-US" dirty="0" smtClean="0">
                <a:solidFill>
                  <a:schemeClr val="tx1"/>
                </a:solidFill>
                <a:latin typeface="Franklin Gothic Demi" panose="020B0703020102020204" charset="0"/>
                <a:cs typeface="Franklin Gothic Demi" panose="020B0703020102020204" charset="0"/>
              </a:rPr>
              <a:t> </a:t>
            </a:r>
            <a:r>
              <a:rPr lang="en-IN" altLang="en-US" dirty="0">
                <a:solidFill>
                  <a:schemeClr val="tx1"/>
                </a:solidFill>
                <a:latin typeface="Franklin Gothic Demi" panose="020B0703020102020204" charset="0"/>
                <a:cs typeface="Franklin Gothic Demi" panose="020B0703020102020204" charset="0"/>
              </a:rPr>
              <a:t>person in the rural market, </a:t>
            </a:r>
            <a:r>
              <a:rPr lang="en-IN" altLang="en-US" dirty="0" smtClean="0">
                <a:solidFill>
                  <a:schemeClr val="tx1"/>
                </a:solidFill>
                <a:latin typeface="Franklin Gothic Demi" panose="020B0703020102020204" charset="0"/>
                <a:cs typeface="Franklin Gothic Demi" panose="020B0703020102020204" charset="0"/>
              </a:rPr>
              <a:t>for </a:t>
            </a:r>
            <a:r>
              <a:rPr lang="en-IN" altLang="en-US" dirty="0" err="1" smtClean="0">
                <a:solidFill>
                  <a:schemeClr val="tx1"/>
                </a:solidFill>
                <a:latin typeface="Franklin Gothic Demi" panose="020B0703020102020204" charset="0"/>
                <a:cs typeface="Franklin Gothic Demi" panose="020B0703020102020204" charset="0"/>
              </a:rPr>
              <a:t>eg</a:t>
            </a:r>
            <a:r>
              <a:rPr lang="en-IN" altLang="en-US" dirty="0">
                <a:solidFill>
                  <a:schemeClr val="tx1"/>
                </a:solidFill>
                <a:latin typeface="Franklin Gothic Demi" panose="020B0703020102020204" charset="0"/>
                <a:cs typeface="Franklin Gothic Demi" panose="020B0703020102020204" charset="0"/>
              </a:rPr>
              <a:t>. a trader, priest, teacher, </a:t>
            </a:r>
            <a:r>
              <a:rPr lang="en-IN" altLang="en-US" dirty="0" err="1">
                <a:solidFill>
                  <a:schemeClr val="tx1"/>
                </a:solidFill>
                <a:latin typeface="Franklin Gothic Demi" panose="020B0703020102020204" charset="0"/>
                <a:cs typeface="Franklin Gothic Demi" panose="020B0703020102020204" charset="0"/>
              </a:rPr>
              <a:t>Sarpanch</a:t>
            </a:r>
            <a:r>
              <a:rPr lang="en-IN" altLang="en-US" dirty="0">
                <a:solidFill>
                  <a:schemeClr val="tx1"/>
                </a:solidFill>
                <a:latin typeface="Franklin Gothic Demi" panose="020B0703020102020204" charset="0"/>
                <a:cs typeface="Franklin Gothic Demi" panose="020B0703020102020204" charset="0"/>
              </a:rPr>
              <a:t>, landlords, religious leaders, </a:t>
            </a:r>
            <a:r>
              <a:rPr lang="en-IN" altLang="en-US" dirty="0" err="1">
                <a:solidFill>
                  <a:schemeClr val="tx1"/>
                </a:solidFill>
                <a:latin typeface="Franklin Gothic Demi" panose="020B0703020102020204" charset="0"/>
                <a:cs typeface="Franklin Gothic Demi" panose="020B0703020102020204" charset="0"/>
              </a:rPr>
              <a:t>B</a:t>
            </a:r>
            <a:r>
              <a:rPr lang="en-IN" altLang="en-US" dirty="0" err="1" smtClean="0">
                <a:solidFill>
                  <a:schemeClr val="tx1"/>
                </a:solidFill>
                <a:latin typeface="Franklin Gothic Demi" panose="020B0703020102020204" charset="0"/>
                <a:cs typeface="Franklin Gothic Demi" panose="020B0703020102020204" charset="0"/>
              </a:rPr>
              <a:t>abas</a:t>
            </a:r>
            <a:r>
              <a:rPr lang="en-IN" altLang="en-US" dirty="0">
                <a:solidFill>
                  <a:schemeClr val="tx1"/>
                </a:solidFill>
                <a:latin typeface="Franklin Gothic Demi" panose="020B0703020102020204" charset="0"/>
                <a:cs typeface="Franklin Gothic Demi" panose="020B0703020102020204" charset="0"/>
              </a:rPr>
              <a:t>, etc.</a:t>
            </a:r>
            <a:endParaRPr lang="en-IN" altLang="en-US" dirty="0">
              <a:solidFill>
                <a:schemeClr val="tx1"/>
              </a:solidFill>
              <a:latin typeface="Franklin Gothic Demi" panose="020B0703020102020204" charset="0"/>
              <a:cs typeface="Franklin Gothic Demi" panose="020B0703020102020204" charset="0"/>
            </a:endParaRPr>
          </a:p>
          <a:p>
            <a:pPr marL="0" indent="0" algn="just"/>
            <a:r>
              <a:rPr lang="en-IN" altLang="en-US" dirty="0">
                <a:solidFill>
                  <a:schemeClr val="tx1"/>
                </a:solidFill>
                <a:latin typeface="Franklin Gothic Demi" panose="020B0703020102020204" charset="0"/>
                <a:cs typeface="Franklin Gothic Demi" panose="020B0703020102020204" charset="0"/>
              </a:rPr>
              <a:t> </a:t>
            </a:r>
            <a:r>
              <a:rPr lang="en-IN" altLang="en-US" b="1" u="sng" dirty="0">
                <a:solidFill>
                  <a:schemeClr val="tx1"/>
                </a:solidFill>
                <a:latin typeface="Franklin Gothic Demi" panose="020B0703020102020204" charset="0"/>
                <a:cs typeface="Franklin Gothic Demi" panose="020B0703020102020204" charset="0"/>
              </a:rPr>
              <a:t>Participatory Strategy</a:t>
            </a:r>
            <a:r>
              <a:rPr lang="en-IN" altLang="en-US" dirty="0">
                <a:solidFill>
                  <a:schemeClr val="tx1"/>
                </a:solidFill>
                <a:latin typeface="Franklin Gothic Demi" panose="020B0703020102020204" charset="0"/>
                <a:cs typeface="Franklin Gothic Demi" panose="020B0703020102020204" charset="0"/>
              </a:rPr>
              <a:t> - Promotion is done by organizing events or gatherings and available audience are made to participate in the show/campaign. (</a:t>
            </a:r>
            <a:r>
              <a:rPr lang="en-IN" altLang="en-US" dirty="0" err="1">
                <a:solidFill>
                  <a:schemeClr val="tx1"/>
                </a:solidFill>
                <a:latin typeface="Franklin Gothic Demi" panose="020B0703020102020204" charset="0"/>
                <a:cs typeface="Franklin Gothic Demi" panose="020B0703020102020204" charset="0"/>
              </a:rPr>
              <a:t>Kaan</a:t>
            </a:r>
            <a:r>
              <a:rPr lang="en-IN" altLang="en-US" dirty="0">
                <a:solidFill>
                  <a:schemeClr val="tx1"/>
                </a:solidFill>
                <a:latin typeface="Franklin Gothic Demi" panose="020B0703020102020204" charset="0"/>
                <a:cs typeface="Franklin Gothic Demi" panose="020B0703020102020204" charset="0"/>
              </a:rPr>
              <a:t> </a:t>
            </a:r>
            <a:r>
              <a:rPr lang="en-IN" altLang="en-US" dirty="0" err="1">
                <a:solidFill>
                  <a:schemeClr val="tx1"/>
                </a:solidFill>
                <a:latin typeface="Franklin Gothic Demi" panose="020B0703020102020204" charset="0"/>
                <a:cs typeface="Franklin Gothic Demi" panose="020B0703020102020204" charset="0"/>
              </a:rPr>
              <a:t>Khajura</a:t>
            </a:r>
            <a:r>
              <a:rPr lang="en-IN" altLang="en-US" dirty="0">
                <a:solidFill>
                  <a:schemeClr val="tx1"/>
                </a:solidFill>
                <a:latin typeface="Franklin Gothic Demi" panose="020B0703020102020204" charset="0"/>
                <a:cs typeface="Franklin Gothic Demi" panose="020B0703020102020204" charset="0"/>
              </a:rPr>
              <a:t> </a:t>
            </a:r>
            <a:r>
              <a:rPr lang="en-IN" altLang="en-US" dirty="0" err="1">
                <a:solidFill>
                  <a:schemeClr val="tx1"/>
                </a:solidFill>
                <a:latin typeface="Franklin Gothic Demi" panose="020B0703020102020204" charset="0"/>
                <a:cs typeface="Franklin Gothic Demi" panose="020B0703020102020204" charset="0"/>
              </a:rPr>
              <a:t>Tation</a:t>
            </a:r>
            <a:r>
              <a:rPr lang="en-IN" altLang="en-US" dirty="0">
                <a:solidFill>
                  <a:schemeClr val="tx1"/>
                </a:solidFill>
                <a:latin typeface="Franklin Gothic Demi" panose="020B0703020102020204" charset="0"/>
                <a:cs typeface="Franklin Gothic Demi" panose="020B0703020102020204" charset="0"/>
              </a:rPr>
              <a:t>)</a:t>
            </a:r>
            <a:endParaRPr lang="en-IN" altLang="en-US" dirty="0">
              <a:solidFill>
                <a:schemeClr val="tx1"/>
              </a:solidFill>
              <a:latin typeface="Franklin Gothic Demi" panose="020B0703020102020204" charset="0"/>
              <a:cs typeface="Franklin Gothic Demi" panose="020B0703020102020204" charset="0"/>
            </a:endParaRPr>
          </a:p>
          <a:p>
            <a:pPr marL="0" indent="0" algn="just"/>
            <a:r>
              <a:rPr lang="en-IN" altLang="en-US" dirty="0">
                <a:solidFill>
                  <a:schemeClr val="tx1"/>
                </a:solidFill>
                <a:latin typeface="Franklin Gothic Demi" panose="020B0703020102020204" charset="0"/>
                <a:cs typeface="Franklin Gothic Demi" panose="020B0703020102020204" charset="0"/>
              </a:rPr>
              <a:t> </a:t>
            </a:r>
            <a:r>
              <a:rPr lang="en-IN" altLang="en-US" b="1" u="sng" dirty="0">
                <a:solidFill>
                  <a:schemeClr val="tx1"/>
                </a:solidFill>
                <a:latin typeface="Franklin Gothic Demi" panose="020B0703020102020204" charset="0"/>
                <a:cs typeface="Franklin Gothic Demi" panose="020B0703020102020204" charset="0"/>
              </a:rPr>
              <a:t>Show-N-Tell Strategy</a:t>
            </a:r>
            <a:r>
              <a:rPr lang="en-IN" altLang="en-US" dirty="0">
                <a:solidFill>
                  <a:schemeClr val="tx1"/>
                </a:solidFill>
                <a:latin typeface="Franklin Gothic Demi" panose="020B0703020102020204" charset="0"/>
                <a:cs typeface="Franklin Gothic Demi" panose="020B0703020102020204" charset="0"/>
              </a:rPr>
              <a:t> - A strategy to educate villagers about brands and product utility. Can be a social message or product or service.</a:t>
            </a:r>
            <a:endParaRPr lang="en-IN" altLang="en-US" dirty="0">
              <a:solidFill>
                <a:schemeClr val="tx1"/>
              </a:solidFill>
              <a:latin typeface="Franklin Gothic Demi" panose="020B0703020102020204" charset="0"/>
              <a:cs typeface="Franklin Gothic Demi" panose="020B0703020102020204" charset="0"/>
            </a:endParaRPr>
          </a:p>
          <a:p>
            <a:pPr marL="0" indent="0" algn="just"/>
            <a:r>
              <a:rPr lang="en-IN" altLang="en-US" dirty="0">
                <a:solidFill>
                  <a:schemeClr val="tx1"/>
                </a:solidFill>
                <a:latin typeface="Franklin Gothic Demi" panose="020B0703020102020204" charset="0"/>
                <a:cs typeface="Franklin Gothic Demi" panose="020B0703020102020204" charset="0"/>
              </a:rPr>
              <a:t> </a:t>
            </a:r>
            <a:r>
              <a:rPr lang="en-IN" altLang="en-US" b="1" u="sng" dirty="0">
                <a:solidFill>
                  <a:schemeClr val="tx1"/>
                </a:solidFill>
                <a:latin typeface="Franklin Gothic Demi" panose="020B0703020102020204" charset="0"/>
                <a:cs typeface="Franklin Gothic Demi" panose="020B0703020102020204" charset="0"/>
              </a:rPr>
              <a:t>Product Demonstration Strategy</a:t>
            </a:r>
            <a:r>
              <a:rPr lang="en-IN" altLang="en-US" dirty="0">
                <a:solidFill>
                  <a:schemeClr val="tx1"/>
                </a:solidFill>
                <a:latin typeface="Franklin Gothic Demi" panose="020B0703020102020204" charset="0"/>
                <a:cs typeface="Franklin Gothic Demi" panose="020B0703020102020204" charset="0"/>
              </a:rPr>
              <a:t> - Live demonstration is shown to the gathering so as to create product and brand awareness.</a:t>
            </a:r>
            <a:endParaRPr lang="en-IN" altLang="en-US" dirty="0">
              <a:solidFill>
                <a:schemeClr val="tx1"/>
              </a:solidFill>
              <a:latin typeface="Franklin Gothic Demi" panose="020B0703020102020204" charset="0"/>
              <a:cs typeface="Franklin Gothic Demi" panose="020B07030201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37515"/>
            <a:ext cx="7719060" cy="5725795"/>
          </a:xfrm>
        </p:spPr>
        <p:txBody>
          <a:bodyPr>
            <a:normAutofit fontScale="97500" lnSpcReduction="10000"/>
          </a:bodyPr>
          <a:lstStyle/>
          <a:p>
            <a:pPr marL="0" indent="0">
              <a:buNone/>
            </a:pPr>
            <a:r>
              <a:rPr lang="en-IN" altLang="en-US" b="1"/>
              <a:t>2. </a:t>
            </a:r>
            <a:r>
              <a:rPr lang="en-IN" altLang="en-US" b="1" u="sng"/>
              <a:t>Political Advertising</a:t>
            </a:r>
            <a:endParaRPr lang="en-IN" altLang="en-US" b="1" u="sng"/>
          </a:p>
          <a:p>
            <a:pPr marL="0" indent="0">
              <a:buNone/>
            </a:pPr>
            <a:endParaRPr lang="en-IN" altLang="en-US" b="1"/>
          </a:p>
          <a:p>
            <a:pPr marL="0" indent="0"/>
            <a:r>
              <a:rPr lang="en-IN" altLang="en-US"/>
              <a:t>Advertising by political parties for crating party awareness before elections.</a:t>
            </a:r>
            <a:endParaRPr lang="en-IN" altLang="en-US"/>
          </a:p>
          <a:p>
            <a:pPr marL="0" indent="0"/>
            <a:r>
              <a:rPr lang="en-IN" altLang="en-US"/>
              <a:t>Showcase of achievements in economy, health, education, industry, etc.</a:t>
            </a:r>
            <a:endParaRPr lang="en-IN" altLang="en-US"/>
          </a:p>
          <a:p>
            <a:pPr marL="0" indent="0"/>
            <a:r>
              <a:rPr lang="en-IN" altLang="en-US"/>
              <a:t>Dessimination of infrastructural development information.</a:t>
            </a:r>
            <a:endParaRPr lang="en-IN" altLang="en-US"/>
          </a:p>
          <a:p>
            <a:pPr marL="0" indent="0"/>
            <a:r>
              <a:rPr lang="en-IN" altLang="en-US"/>
              <a:t>Special schemes by the Government.</a:t>
            </a:r>
            <a:endParaRPr lang="en-IN" altLang="en-US"/>
          </a:p>
          <a:p>
            <a:pPr marL="0" indent="0"/>
            <a:r>
              <a:rPr lang="en-IN" altLang="en-US"/>
              <a:t>Public appeal/invitation/wishes for organising cultural events, sports, birthday celebration, condolence, etc.</a:t>
            </a:r>
            <a:endParaRPr lang="en-IN" altLang="en-US"/>
          </a:p>
          <a:p>
            <a:pPr marL="0" indent="0"/>
            <a:r>
              <a:rPr lang="en-IN" altLang="en-US"/>
              <a:t>Main mdia used is television, newspapers, radio, posters, banners,  hoardings, internet, sms, etc.</a:t>
            </a:r>
            <a:endParaRPr lang="en-IN" altLang="en-US"/>
          </a:p>
          <a:p>
            <a:pPr marL="0" indent="0">
              <a:buNone/>
            </a:pPr>
            <a:endParaRPr lang="en-IN" altLang="en-US"/>
          </a:p>
        </p:txBody>
      </p:sp>
      <p:pic>
        <p:nvPicPr>
          <p:cNvPr id="5" name="Content Placeholder 4" descr="tenor"/>
          <p:cNvPicPr>
            <a:picLocks noGrp="1" noChangeAspect="1"/>
          </p:cNvPicPr>
          <p:nvPr>
            <p:ph sz="half" idx="2"/>
          </p:nvPr>
        </p:nvPicPr>
        <p:blipFill>
          <a:blip r:embed="rId1"/>
          <a:stretch>
            <a:fillRect/>
          </a:stretch>
        </p:blipFill>
        <p:spPr>
          <a:xfrm>
            <a:off x="8753475" y="884555"/>
            <a:ext cx="2743200" cy="1546225"/>
          </a:xfrm>
          <a:prstGeom prst="rect">
            <a:avLst/>
          </a:prstGeom>
        </p:spPr>
      </p:pic>
      <p:pic>
        <p:nvPicPr>
          <p:cNvPr id="7" name="Picture 6" descr="tenor (1)"/>
          <p:cNvPicPr>
            <a:picLocks noChangeAspect="1"/>
          </p:cNvPicPr>
          <p:nvPr/>
        </p:nvPicPr>
        <p:blipFill>
          <a:blip r:embed="rId2"/>
          <a:stretch>
            <a:fillRect/>
          </a:stretch>
        </p:blipFill>
        <p:spPr>
          <a:xfrm>
            <a:off x="8736965" y="2861310"/>
            <a:ext cx="2775585" cy="1591310"/>
          </a:xfrm>
          <a:prstGeom prst="rect">
            <a:avLst/>
          </a:prstGeom>
        </p:spPr>
      </p:pic>
      <p:pic>
        <p:nvPicPr>
          <p:cNvPr id="9" name="Picture 8" descr="giphy (1)"/>
          <p:cNvPicPr>
            <a:picLocks noChangeAspect="1"/>
          </p:cNvPicPr>
          <p:nvPr/>
        </p:nvPicPr>
        <p:blipFill>
          <a:blip r:embed="rId3"/>
          <a:stretch>
            <a:fillRect/>
          </a:stretch>
        </p:blipFill>
        <p:spPr>
          <a:xfrm>
            <a:off x="8590280" y="4452620"/>
            <a:ext cx="1233170" cy="2093595"/>
          </a:xfrm>
          <a:prstGeom prst="rect">
            <a:avLst/>
          </a:prstGeom>
        </p:spPr>
      </p:pic>
      <p:pic>
        <p:nvPicPr>
          <p:cNvPr id="10" name="Picture 9" descr="clapimg-4"/>
          <p:cNvPicPr>
            <a:picLocks noChangeAspect="1"/>
          </p:cNvPicPr>
          <p:nvPr/>
        </p:nvPicPr>
        <p:blipFill>
          <a:blip r:embed="rId4"/>
          <a:stretch>
            <a:fillRect/>
          </a:stretch>
        </p:blipFill>
        <p:spPr>
          <a:xfrm>
            <a:off x="10730230" y="4660265"/>
            <a:ext cx="732155" cy="19189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olitical-ad-india3"/>
          <p:cNvPicPr>
            <a:picLocks noGrp="1" noChangeAspect="1"/>
          </p:cNvPicPr>
          <p:nvPr>
            <p:ph sz="half" idx="1"/>
          </p:nvPr>
        </p:nvPicPr>
        <p:blipFill>
          <a:blip r:embed="rId1"/>
          <a:stretch>
            <a:fillRect/>
          </a:stretch>
        </p:blipFill>
        <p:spPr>
          <a:xfrm>
            <a:off x="-24765" y="-12065"/>
            <a:ext cx="6209030" cy="3945255"/>
          </a:xfrm>
          <a:prstGeom prst="rect">
            <a:avLst/>
          </a:prstGeom>
        </p:spPr>
      </p:pic>
      <p:pic>
        <p:nvPicPr>
          <p:cNvPr id="6" name="Content Placeholder 5" descr="bjp-48th-birthday-celebration-rahulgandhi-on-19th-june-ad-times-of-india-chennai-19-06-2018"/>
          <p:cNvPicPr>
            <a:picLocks noGrp="1" noChangeAspect="1"/>
          </p:cNvPicPr>
          <p:nvPr>
            <p:ph sz="half" idx="2"/>
          </p:nvPr>
        </p:nvPicPr>
        <p:blipFill>
          <a:blip r:embed="rId2"/>
          <a:stretch>
            <a:fillRect/>
          </a:stretch>
        </p:blipFill>
        <p:spPr>
          <a:xfrm>
            <a:off x="6167755" y="4445"/>
            <a:ext cx="5982970" cy="3945890"/>
          </a:xfrm>
          <a:prstGeom prst="rect">
            <a:avLst/>
          </a:prstGeom>
        </p:spPr>
      </p:pic>
      <p:pic>
        <p:nvPicPr>
          <p:cNvPr id="7" name="Picture 6" descr="bjp-advertising"/>
          <p:cNvPicPr>
            <a:picLocks noChangeAspect="1"/>
          </p:cNvPicPr>
          <p:nvPr/>
        </p:nvPicPr>
        <p:blipFill>
          <a:blip r:embed="rId3"/>
          <a:stretch>
            <a:fillRect/>
          </a:stretch>
        </p:blipFill>
        <p:spPr>
          <a:xfrm>
            <a:off x="2891155" y="3933190"/>
            <a:ext cx="6409690" cy="29140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545" y="880110"/>
            <a:ext cx="6675120" cy="4831715"/>
          </a:xfrm>
        </p:spPr>
        <p:txBody>
          <a:bodyPr>
            <a:normAutofit fontScale="90000" lnSpcReduction="10000"/>
          </a:bodyPr>
          <a:lstStyle/>
          <a:p>
            <a:pPr marL="0" indent="0">
              <a:buNone/>
            </a:pPr>
            <a:r>
              <a:rPr lang="en-IN" altLang="en-US" b="1"/>
              <a:t>3. </a:t>
            </a:r>
            <a:r>
              <a:rPr lang="en-IN" altLang="en-US" b="1" u="sng"/>
              <a:t>Advocacy Advertising</a:t>
            </a:r>
            <a:endParaRPr lang="en-IN" altLang="en-US" b="1" u="sng"/>
          </a:p>
          <a:p>
            <a:pPr marL="0" indent="0">
              <a:buNone/>
            </a:pPr>
            <a:endParaRPr lang="en-IN" altLang="en-US" b="1" u="sng"/>
          </a:p>
          <a:p>
            <a:pPr marL="0" indent="0"/>
            <a:r>
              <a:rPr lang="en-IN" altLang="en-US"/>
              <a:t>A kind of corporate image advertising, but in an aggressive style.</a:t>
            </a:r>
            <a:endParaRPr lang="en-IN" altLang="en-US"/>
          </a:p>
          <a:p>
            <a:pPr marL="0" indent="0"/>
            <a:r>
              <a:rPr lang="en-IN" altLang="en-US"/>
              <a:t>A way to correct market's negative attitude.</a:t>
            </a:r>
            <a:endParaRPr lang="en-IN" altLang="en-US"/>
          </a:p>
          <a:p>
            <a:pPr marL="0" indent="0"/>
            <a:r>
              <a:rPr lang="en-IN" altLang="en-US"/>
              <a:t>Generally argumentative or controvertial.</a:t>
            </a:r>
            <a:endParaRPr lang="en-IN" altLang="en-US"/>
          </a:p>
          <a:p>
            <a:pPr marL="0" indent="0"/>
            <a:r>
              <a:rPr lang="en-IN" altLang="en-US"/>
              <a:t>Basically done to counter unfavourable reporting with respect to product, service, employees, stakeholders, romours, etc.</a:t>
            </a:r>
            <a:endParaRPr lang="en-IN" altLang="en-US"/>
          </a:p>
          <a:p>
            <a:pPr marL="0" indent="0"/>
            <a:r>
              <a:rPr lang="en-IN" altLang="en-US"/>
              <a:t>Mainly, mass media is used like television, newspapers where detailed information can be dessiminated.</a:t>
            </a:r>
            <a:endParaRPr lang="en-IN" altLang="en-US"/>
          </a:p>
          <a:p>
            <a:pPr marL="0" indent="0">
              <a:buNone/>
            </a:pPr>
            <a:endParaRPr lang="en-IN" altLang="en-US" u="sng"/>
          </a:p>
        </p:txBody>
      </p:sp>
      <p:pic>
        <p:nvPicPr>
          <p:cNvPr id="5" name="Content Placeholder 4" descr="74b936e3064a951"/>
          <p:cNvPicPr>
            <a:picLocks noGrp="1" noChangeAspect="1"/>
          </p:cNvPicPr>
          <p:nvPr>
            <p:ph sz="half" idx="2"/>
          </p:nvPr>
        </p:nvPicPr>
        <p:blipFill>
          <a:blip r:embed="rId1"/>
          <a:stretch>
            <a:fillRect/>
          </a:stretch>
        </p:blipFill>
        <p:spPr>
          <a:xfrm>
            <a:off x="7764145" y="480695"/>
            <a:ext cx="3556000" cy="2649220"/>
          </a:xfrm>
          <a:prstGeom prst="rect">
            <a:avLst/>
          </a:prstGeom>
        </p:spPr>
      </p:pic>
      <p:pic>
        <p:nvPicPr>
          <p:cNvPr id="7" name="Picture 6" descr="19937069.541f663a82cde"/>
          <p:cNvPicPr>
            <a:picLocks noChangeAspect="1"/>
          </p:cNvPicPr>
          <p:nvPr/>
        </p:nvPicPr>
        <p:blipFill>
          <a:blip r:embed="rId2"/>
          <a:stretch>
            <a:fillRect/>
          </a:stretch>
        </p:blipFill>
        <p:spPr>
          <a:xfrm>
            <a:off x="7764145" y="3570605"/>
            <a:ext cx="3556000" cy="27819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49882483"/>
          <p:cNvPicPr>
            <a:picLocks noGrp="1" noChangeAspect="1"/>
          </p:cNvPicPr>
          <p:nvPr>
            <p:ph sz="half" idx="1"/>
          </p:nvPr>
        </p:nvPicPr>
        <p:blipFill>
          <a:blip r:embed="rId1"/>
          <a:stretch>
            <a:fillRect/>
          </a:stretch>
        </p:blipFill>
        <p:spPr>
          <a:xfrm>
            <a:off x="340360" y="448945"/>
            <a:ext cx="7231380" cy="6026150"/>
          </a:xfrm>
          <a:prstGeom prst="rect">
            <a:avLst/>
          </a:prstGeom>
        </p:spPr>
      </p:pic>
      <p:pic>
        <p:nvPicPr>
          <p:cNvPr id="8" name="Content Placeholder 7" descr="recycling-advocacy-recycling-is-renewing-small-30139"/>
          <p:cNvPicPr>
            <a:picLocks noGrp="1" noChangeAspect="1"/>
          </p:cNvPicPr>
          <p:nvPr>
            <p:ph sz="half" idx="2"/>
          </p:nvPr>
        </p:nvPicPr>
        <p:blipFill>
          <a:blip r:embed="rId2"/>
          <a:stretch>
            <a:fillRect/>
          </a:stretch>
        </p:blipFill>
        <p:spPr>
          <a:xfrm>
            <a:off x="8009255" y="448945"/>
            <a:ext cx="3704590" cy="60255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333375"/>
            <a:ext cx="7967980" cy="6191250"/>
          </a:xfrm>
        </p:spPr>
        <p:txBody>
          <a:bodyPr>
            <a:normAutofit lnSpcReduction="10000"/>
          </a:bodyPr>
          <a:lstStyle/>
          <a:p>
            <a:pPr marL="0" indent="0">
              <a:buNone/>
            </a:pPr>
            <a:r>
              <a:rPr lang="en-IN" altLang="en-US"/>
              <a:t> </a:t>
            </a:r>
            <a:r>
              <a:rPr lang="en-IN" altLang="en-US" b="1"/>
              <a:t>4. </a:t>
            </a:r>
            <a:r>
              <a:rPr lang="en-IN" altLang="en-US" b="1" u="sng"/>
              <a:t>Corporate Image Advertising</a:t>
            </a:r>
            <a:endParaRPr lang="en-IN" altLang="en-US" b="1" u="sng"/>
          </a:p>
          <a:p>
            <a:pPr marL="0" indent="0">
              <a:buNone/>
            </a:pPr>
            <a:endParaRPr lang="en-IN" altLang="en-US" b="1" u="sng"/>
          </a:p>
          <a:p>
            <a:pPr marL="0" indent="0" algn="just"/>
            <a:r>
              <a:rPr lang="en-IN" altLang="en-US"/>
              <a:t>Institutional/Organizational advertising.</a:t>
            </a:r>
            <a:endParaRPr lang="en-IN" altLang="en-US"/>
          </a:p>
          <a:p>
            <a:pPr marL="0" indent="0" algn="just"/>
            <a:r>
              <a:rPr lang="en-IN" altLang="en-US"/>
              <a:t>Basically to build, improve, maintain a good image of the company in the minds of people.</a:t>
            </a:r>
            <a:endParaRPr lang="en-IN" altLang="en-US"/>
          </a:p>
          <a:p>
            <a:pPr marL="0" indent="0" algn="just"/>
            <a:r>
              <a:rPr lang="en-IN" altLang="en-US"/>
              <a:t>Products and services are not targeted. Rather, the corporate is.</a:t>
            </a:r>
            <a:endParaRPr lang="en-IN" altLang="en-US"/>
          </a:p>
          <a:p>
            <a:pPr marL="0" indent="0" algn="just"/>
            <a:r>
              <a:rPr lang="en-IN" altLang="en-US"/>
              <a:t>Companies with large economies of scale go for such advertising.</a:t>
            </a:r>
            <a:endParaRPr lang="en-IN" altLang="en-US"/>
          </a:p>
          <a:p>
            <a:pPr marL="0" indent="0" algn="just"/>
            <a:r>
              <a:rPr lang="en-IN" altLang="en-US"/>
              <a:t>Such ads include research and development, manufacturing units, no. of employees, foreign collaborations, supply chain, market position, recognition, list of products and services offered, social responsibility steps taken, etc.</a:t>
            </a:r>
            <a:endParaRPr lang="en-I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200px-Godrej_Logo.svg"/>
          <p:cNvPicPr>
            <a:picLocks noGrp="1" noChangeAspect="1"/>
          </p:cNvPicPr>
          <p:nvPr>
            <p:ph sz="half" idx="1"/>
          </p:nvPr>
        </p:nvPicPr>
        <p:blipFill>
          <a:blip r:embed="rId1"/>
          <a:stretch>
            <a:fillRect/>
          </a:stretch>
        </p:blipFill>
        <p:spPr>
          <a:xfrm>
            <a:off x="324485" y="365125"/>
            <a:ext cx="5181600" cy="2499995"/>
          </a:xfrm>
          <a:prstGeom prst="rect">
            <a:avLst/>
          </a:prstGeom>
        </p:spPr>
      </p:pic>
      <p:pic>
        <p:nvPicPr>
          <p:cNvPr id="6" name="Content Placeholder 5" descr="2000px-Windows_live_square.svg"/>
          <p:cNvPicPr>
            <a:picLocks noGrp="1" noChangeAspect="1"/>
          </p:cNvPicPr>
          <p:nvPr>
            <p:ph sz="half" idx="2"/>
          </p:nvPr>
        </p:nvPicPr>
        <p:blipFill>
          <a:blip r:embed="rId2"/>
          <a:stretch>
            <a:fillRect/>
          </a:stretch>
        </p:blipFill>
        <p:spPr>
          <a:xfrm>
            <a:off x="8576945" y="365125"/>
            <a:ext cx="3124200" cy="3124200"/>
          </a:xfrm>
          <a:prstGeom prst="rect">
            <a:avLst/>
          </a:prstGeom>
        </p:spPr>
      </p:pic>
      <p:pic>
        <p:nvPicPr>
          <p:cNvPr id="7" name="Picture 6" descr="amul"/>
          <p:cNvPicPr>
            <a:picLocks noChangeAspect="1"/>
          </p:cNvPicPr>
          <p:nvPr/>
        </p:nvPicPr>
        <p:blipFill>
          <a:blip r:embed="rId3"/>
          <a:stretch>
            <a:fillRect/>
          </a:stretch>
        </p:blipFill>
        <p:spPr>
          <a:xfrm>
            <a:off x="24765" y="3690620"/>
            <a:ext cx="5481320" cy="3082925"/>
          </a:xfrm>
          <a:prstGeom prst="rect">
            <a:avLst/>
          </a:prstGeom>
        </p:spPr>
      </p:pic>
      <p:pic>
        <p:nvPicPr>
          <p:cNvPr id="8" name="Picture 7" descr="images"/>
          <p:cNvPicPr>
            <a:picLocks noChangeAspect="1"/>
          </p:cNvPicPr>
          <p:nvPr/>
        </p:nvPicPr>
        <p:blipFill>
          <a:blip r:embed="rId4"/>
          <a:stretch>
            <a:fillRect/>
          </a:stretch>
        </p:blipFill>
        <p:spPr>
          <a:xfrm>
            <a:off x="4653280" y="2456815"/>
            <a:ext cx="2618740" cy="1743075"/>
          </a:xfrm>
          <a:prstGeom prst="rect">
            <a:avLst/>
          </a:prstGeom>
        </p:spPr>
      </p:pic>
      <p:pic>
        <p:nvPicPr>
          <p:cNvPr id="9" name="Picture 8" descr="brand-Patanjali"/>
          <p:cNvPicPr>
            <a:picLocks noChangeAspect="1"/>
          </p:cNvPicPr>
          <p:nvPr/>
        </p:nvPicPr>
        <p:blipFill>
          <a:blip r:embed="rId5"/>
          <a:stretch>
            <a:fillRect/>
          </a:stretch>
        </p:blipFill>
        <p:spPr>
          <a:xfrm>
            <a:off x="7519035" y="3810635"/>
            <a:ext cx="4182110" cy="23526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798195"/>
            <a:ext cx="7262813" cy="5379085"/>
          </a:xfrm>
        </p:spPr>
        <p:txBody>
          <a:bodyPr/>
          <a:lstStyle/>
          <a:p>
            <a:pPr marL="0" indent="0">
              <a:buNone/>
            </a:pPr>
            <a:r>
              <a:rPr lang="en-IN" altLang="en-US" b="1" dirty="0"/>
              <a:t>5. </a:t>
            </a:r>
            <a:r>
              <a:rPr lang="en-IN" altLang="en-US" b="1" u="sng" dirty="0"/>
              <a:t>Green Advertising</a:t>
            </a:r>
            <a:endParaRPr lang="en-IN" altLang="en-US" b="1" u="sng" dirty="0"/>
          </a:p>
          <a:p>
            <a:r>
              <a:rPr lang="en-IN" altLang="en-US" dirty="0" smtClean="0"/>
              <a:t>A part of Green Marketing</a:t>
            </a:r>
            <a:endParaRPr lang="en-IN" altLang="en-US" dirty="0" smtClean="0"/>
          </a:p>
          <a:p>
            <a:r>
              <a:rPr lang="en-IN" altLang="en-US" dirty="0" smtClean="0"/>
              <a:t>A promotion technique where environmental concerns are raised by the business organisations.</a:t>
            </a:r>
            <a:endParaRPr lang="en-IN" altLang="en-US" dirty="0" smtClean="0"/>
          </a:p>
          <a:p>
            <a:r>
              <a:rPr lang="en-IN" altLang="en-US" dirty="0" smtClean="0"/>
              <a:t>Environmental friendly products are marketed, as a USP, thereby building greenwashing. </a:t>
            </a:r>
            <a:endParaRPr lang="en-IN" altLang="en-US" dirty="0" smtClean="0"/>
          </a:p>
          <a:p>
            <a:r>
              <a:rPr lang="en-IN" altLang="en-US" dirty="0" smtClean="0"/>
              <a:t>An advertisement showing the “naturalness” in the product.</a:t>
            </a:r>
            <a:endParaRPr lang="en-IN" altLang="en-US" dirty="0" smtClean="0"/>
          </a:p>
          <a:p>
            <a:pPr marL="0" indent="0">
              <a:buNone/>
            </a:pPr>
            <a:endParaRPr lang="en-I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9977"/>
            <a:ext cx="10515600" cy="1325563"/>
          </a:xfrm>
        </p:spPr>
        <p:txBody>
          <a:bodyPr/>
          <a:lstStyle/>
          <a:p>
            <a:pPr algn="ctr"/>
            <a:r>
              <a:rPr lang="en-US" b="1" dirty="0" smtClean="0">
                <a:solidFill>
                  <a:srgbClr val="FFFF00"/>
                </a:solidFill>
              </a:rPr>
              <a:t>Brand </a:t>
            </a:r>
            <a:r>
              <a:rPr lang="en-US" b="1" dirty="0" err="1" smtClean="0">
                <a:solidFill>
                  <a:srgbClr val="FFFF00"/>
                </a:solidFill>
              </a:rPr>
              <a:t>kya</a:t>
            </a:r>
            <a:r>
              <a:rPr lang="en-US" b="1" dirty="0" smtClean="0">
                <a:solidFill>
                  <a:srgbClr val="FFFF00"/>
                </a:solidFill>
              </a:rPr>
              <a:t> </a:t>
            </a:r>
            <a:r>
              <a:rPr lang="en-US" b="1" dirty="0" err="1" smtClean="0">
                <a:solidFill>
                  <a:srgbClr val="FFFF00"/>
                </a:solidFill>
              </a:rPr>
              <a:t>hota</a:t>
            </a:r>
            <a:r>
              <a:rPr lang="en-US" b="1" dirty="0" smtClean="0">
                <a:solidFill>
                  <a:srgbClr val="FFFF00"/>
                </a:solidFill>
              </a:rPr>
              <a:t> </a:t>
            </a:r>
            <a:r>
              <a:rPr lang="en-US" b="1" dirty="0" err="1" smtClean="0">
                <a:solidFill>
                  <a:srgbClr val="FFFF00"/>
                </a:solidFill>
              </a:rPr>
              <a:t>hai</a:t>
            </a:r>
            <a:r>
              <a:rPr lang="en-US" b="1" dirty="0" smtClean="0">
                <a:solidFill>
                  <a:srgbClr val="FFFF00"/>
                </a:solidFill>
              </a:rPr>
              <a:t>?</a:t>
            </a:r>
            <a:endParaRPr lang="en-US" b="1" dirty="0">
              <a:solidFill>
                <a:srgbClr val="FFFF00"/>
              </a:solidFill>
            </a:endParaRPr>
          </a:p>
        </p:txBody>
      </p:sp>
      <p:sp>
        <p:nvSpPr>
          <p:cNvPr id="3" name="Content Placeholder 2"/>
          <p:cNvSpPr>
            <a:spLocks noGrp="1"/>
          </p:cNvSpPr>
          <p:nvPr>
            <p:ph idx="1"/>
          </p:nvPr>
        </p:nvSpPr>
        <p:spPr>
          <a:xfrm>
            <a:off x="838200" y="2381712"/>
            <a:ext cx="10515600" cy="3589337"/>
          </a:xfrm>
        </p:spPr>
        <p:txBody>
          <a:bodyPr/>
          <a:lstStyle/>
          <a:p>
            <a:r>
              <a:rPr lang="en-US" dirty="0">
                <a:solidFill>
                  <a:srgbClr val="FFFF00"/>
                </a:solidFill>
              </a:rPr>
              <a:t>A brand is a name, term, design, symbol, or other feature that distinguishes an organization or product from its rivals in the eyes of the customer. </a:t>
            </a:r>
            <a:endParaRPr lang="en-US" dirty="0" smtClean="0">
              <a:solidFill>
                <a:srgbClr val="FFFF00"/>
              </a:solidFill>
            </a:endParaRPr>
          </a:p>
          <a:p>
            <a:r>
              <a:rPr lang="en-US" dirty="0" smtClean="0">
                <a:solidFill>
                  <a:srgbClr val="FFFF00"/>
                </a:solidFill>
              </a:rPr>
              <a:t>Brands </a:t>
            </a:r>
            <a:r>
              <a:rPr lang="en-US" dirty="0">
                <a:solidFill>
                  <a:srgbClr val="FFFF00"/>
                </a:solidFill>
              </a:rPr>
              <a:t>are used in business, marketing, and advertising. </a:t>
            </a:r>
            <a:endParaRPr lang="en-US" dirty="0" smtClean="0">
              <a:solidFill>
                <a:srgbClr val="FFFF00"/>
              </a:solidFill>
            </a:endParaRPr>
          </a:p>
          <a:p>
            <a:r>
              <a:rPr lang="en-US" dirty="0">
                <a:solidFill>
                  <a:srgbClr val="FFFF00"/>
                </a:solidFill>
              </a:rPr>
              <a:t>B</a:t>
            </a:r>
            <a:r>
              <a:rPr lang="en-US" dirty="0" smtClean="0">
                <a:solidFill>
                  <a:srgbClr val="FFFF00"/>
                </a:solidFill>
              </a:rPr>
              <a:t>rands </a:t>
            </a:r>
            <a:r>
              <a:rPr lang="en-US" dirty="0">
                <a:solidFill>
                  <a:srgbClr val="FFFF00"/>
                </a:solidFill>
              </a:rPr>
              <a:t>are </a:t>
            </a:r>
            <a:r>
              <a:rPr lang="en-US" dirty="0" smtClean="0">
                <a:solidFill>
                  <a:srgbClr val="FFFF00"/>
                </a:solidFill>
              </a:rPr>
              <a:t>mainly distinguished </a:t>
            </a:r>
            <a:r>
              <a:rPr lang="en-US" dirty="0">
                <a:solidFill>
                  <a:srgbClr val="FFFF00"/>
                </a:solidFill>
              </a:rPr>
              <a:t>from </a:t>
            </a:r>
            <a:r>
              <a:rPr lang="en-US" dirty="0" smtClean="0">
                <a:solidFill>
                  <a:srgbClr val="FFFF00"/>
                </a:solidFill>
              </a:rPr>
              <a:t>generic goods.</a:t>
            </a:r>
            <a:endParaRPr lang="en-US" dirty="0">
              <a:solidFill>
                <a:srgbClr val="FFFF00"/>
              </a:solidFill>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36873" y="792387"/>
            <a:ext cx="764453" cy="1489537"/>
          </a:xfrm>
          <a:prstGeom prst="rect">
            <a:avLst/>
          </a:prstGeom>
        </p:spPr>
      </p:pic>
      <p:pic>
        <p:nvPicPr>
          <p:cNvPr id="5" name="Picture 4"/>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tretch>
            <a:fillRect/>
          </a:stretch>
        </p:blipFill>
        <p:spPr>
          <a:xfrm rot="10128980" flipV="1">
            <a:off x="9420136" y="511823"/>
            <a:ext cx="383212" cy="3832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86" y="93563"/>
            <a:ext cx="428825" cy="428825"/>
          </a:xfrm>
          <a:prstGeom prst="rect">
            <a:avLst/>
          </a:prstGeom>
        </p:spPr>
      </p:pic>
      <p:pic>
        <p:nvPicPr>
          <p:cNvPr id="7" name="Picture 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516162" y="385417"/>
            <a:ext cx="614363" cy="6143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ugo-one-fragrance"/>
          <p:cNvPicPr>
            <a:picLocks noChangeAspect="1"/>
          </p:cNvPicPr>
          <p:nvPr>
            <p:ph sz="half" idx="1"/>
          </p:nvPr>
        </p:nvPicPr>
        <p:blipFill>
          <a:blip r:embed="rId1"/>
          <a:stretch>
            <a:fillRect/>
          </a:stretch>
        </p:blipFill>
        <p:spPr>
          <a:xfrm>
            <a:off x="136525" y="295910"/>
            <a:ext cx="3733165" cy="6266180"/>
          </a:xfrm>
          <a:prstGeom prst="rect">
            <a:avLst/>
          </a:prstGeom>
        </p:spPr>
      </p:pic>
      <p:pic>
        <p:nvPicPr>
          <p:cNvPr id="6" name="Content Placeholder 5" descr="nestle"/>
          <p:cNvPicPr>
            <a:picLocks noChangeAspect="1"/>
          </p:cNvPicPr>
          <p:nvPr>
            <p:ph sz="half" idx="2"/>
          </p:nvPr>
        </p:nvPicPr>
        <p:blipFill>
          <a:blip r:embed="rId2"/>
          <a:stretch>
            <a:fillRect/>
          </a:stretch>
        </p:blipFill>
        <p:spPr>
          <a:xfrm>
            <a:off x="3970655" y="296545"/>
            <a:ext cx="3820160" cy="6265545"/>
          </a:xfrm>
          <a:prstGeom prst="rect">
            <a:avLst/>
          </a:prstGeom>
        </p:spPr>
      </p:pic>
      <p:pic>
        <p:nvPicPr>
          <p:cNvPr id="7" name="Picture 6" descr="5c10e4691f0000d407266290"/>
          <p:cNvPicPr>
            <a:picLocks noChangeAspect="1"/>
          </p:cNvPicPr>
          <p:nvPr/>
        </p:nvPicPr>
        <p:blipFill>
          <a:blip r:embed="rId3"/>
          <a:srcRect l="22550" r="22704"/>
          <a:stretch>
            <a:fillRect/>
          </a:stretch>
        </p:blipFill>
        <p:spPr>
          <a:xfrm>
            <a:off x="7901940" y="296545"/>
            <a:ext cx="4067175" cy="62655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4000"/>
            <a:lum/>
          </a:blip>
          <a:srcRect/>
          <a:stretch>
            <a:fillRect t="-28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8044" y="374650"/>
            <a:ext cx="10248901" cy="5176838"/>
          </a:xfrm>
        </p:spPr>
        <p:txBody>
          <a:bodyPr/>
          <a:lstStyle/>
          <a:p>
            <a:pPr marL="0" indent="0" algn="just">
              <a:buNone/>
            </a:pPr>
            <a:r>
              <a:rPr lang="en-US" b="1" dirty="0">
                <a:solidFill>
                  <a:schemeClr val="bg1"/>
                </a:solidFill>
              </a:rPr>
              <a:t>A</a:t>
            </a:r>
            <a:r>
              <a:rPr lang="en-US" b="1" dirty="0" smtClean="0">
                <a:solidFill>
                  <a:schemeClr val="bg1"/>
                </a:solidFill>
              </a:rPr>
              <a:t>n</a:t>
            </a:r>
            <a:r>
              <a:rPr lang="en-US" b="1" dirty="0">
                <a:solidFill>
                  <a:schemeClr val="bg1"/>
                </a:solidFill>
              </a:rPr>
              <a:t> advertisement strategy concept designed for businesses to promote their products or services in an unconventional way with little budget to spend</a:t>
            </a:r>
            <a:r>
              <a:rPr lang="en-US" b="1" dirty="0" smtClean="0">
                <a:solidFill>
                  <a:schemeClr val="bg1"/>
                </a:solidFill>
              </a:rPr>
              <a:t>.</a:t>
            </a:r>
            <a:endParaRPr lang="en-US" b="1" dirty="0" smtClean="0">
              <a:solidFill>
                <a:schemeClr val="bg1"/>
              </a:solidFill>
            </a:endParaRPr>
          </a:p>
          <a:p>
            <a:pPr marL="0" indent="0" algn="just">
              <a:buNone/>
            </a:pPr>
            <a:r>
              <a:rPr lang="en-US" b="1" dirty="0">
                <a:solidFill>
                  <a:schemeClr val="bg1"/>
                </a:solidFill>
              </a:rPr>
              <a:t>I</a:t>
            </a:r>
            <a:r>
              <a:rPr lang="en-US" b="1" dirty="0" smtClean="0">
                <a:solidFill>
                  <a:schemeClr val="bg1"/>
                </a:solidFill>
              </a:rPr>
              <a:t>nvolves </a:t>
            </a:r>
            <a:r>
              <a:rPr lang="en-US" b="1" dirty="0">
                <a:solidFill>
                  <a:schemeClr val="bg1"/>
                </a:solidFill>
              </a:rPr>
              <a:t>high energy and imagination focusing on grasping the attention of the public at a more personal and memorable </a:t>
            </a:r>
            <a:r>
              <a:rPr lang="en-US" b="1" dirty="0" smtClean="0">
                <a:solidFill>
                  <a:schemeClr val="bg1"/>
                </a:solidFill>
              </a:rPr>
              <a:t>level.</a:t>
            </a:r>
            <a:endParaRPr lang="en-US" b="1" dirty="0" smtClean="0">
              <a:solidFill>
                <a:schemeClr val="bg1"/>
              </a:solidFill>
            </a:endParaRPr>
          </a:p>
          <a:p>
            <a:pPr marL="0" indent="0" algn="just">
              <a:buNone/>
            </a:pPr>
            <a:r>
              <a:rPr lang="en-US" b="1" dirty="0" smtClean="0">
                <a:solidFill>
                  <a:schemeClr val="bg1"/>
                </a:solidFill>
              </a:rPr>
              <a:t>Can be </a:t>
            </a:r>
            <a:r>
              <a:rPr lang="en-US" b="1" dirty="0">
                <a:solidFill>
                  <a:schemeClr val="bg1"/>
                </a:solidFill>
              </a:rPr>
              <a:t>a Guerrilla warfare </a:t>
            </a:r>
            <a:r>
              <a:rPr lang="en-US" b="1" dirty="0" smtClean="0">
                <a:solidFill>
                  <a:schemeClr val="bg1"/>
                </a:solidFill>
              </a:rPr>
              <a:t>if </a:t>
            </a:r>
            <a:r>
              <a:rPr lang="en-US" b="1" dirty="0">
                <a:solidFill>
                  <a:schemeClr val="bg1"/>
                </a:solidFill>
              </a:rPr>
              <a:t>the marketing strategy adopted by the challenger firm </a:t>
            </a:r>
            <a:r>
              <a:rPr lang="en-US" b="1" dirty="0" smtClean="0">
                <a:solidFill>
                  <a:schemeClr val="bg1"/>
                </a:solidFill>
              </a:rPr>
              <a:t>is intended </a:t>
            </a:r>
            <a:r>
              <a:rPr lang="en-US" b="1" dirty="0">
                <a:solidFill>
                  <a:schemeClr val="bg1"/>
                </a:solidFill>
              </a:rPr>
              <a:t>to launch </a:t>
            </a:r>
            <a:r>
              <a:rPr lang="en-US" b="1" dirty="0" smtClean="0">
                <a:solidFill>
                  <a:schemeClr val="bg1"/>
                </a:solidFill>
              </a:rPr>
              <a:t>an</a:t>
            </a:r>
            <a:r>
              <a:rPr lang="en-US" b="1" dirty="0" smtClean="0">
                <a:solidFill>
                  <a:schemeClr val="bg1"/>
                </a:solidFill>
              </a:rPr>
              <a:t> </a:t>
            </a:r>
            <a:r>
              <a:rPr lang="en-US" b="1" dirty="0" smtClean="0">
                <a:solidFill>
                  <a:schemeClr val="bg1"/>
                </a:solidFill>
              </a:rPr>
              <a:t>intermittent</a:t>
            </a:r>
            <a:r>
              <a:rPr lang="en-US" b="1" dirty="0">
                <a:solidFill>
                  <a:schemeClr val="bg1"/>
                </a:solidFill>
              </a:rPr>
              <a:t> </a:t>
            </a:r>
            <a:r>
              <a:rPr lang="en-US" b="1" dirty="0" smtClean="0">
                <a:solidFill>
                  <a:schemeClr val="bg1"/>
                </a:solidFill>
              </a:rPr>
              <a:t>attack</a:t>
            </a:r>
            <a:r>
              <a:rPr lang="en-US" b="1" dirty="0">
                <a:solidFill>
                  <a:schemeClr val="bg1"/>
                </a:solidFill>
              </a:rPr>
              <a:t> with an intention to </a:t>
            </a:r>
            <a:r>
              <a:rPr lang="en-US" b="1" dirty="0" smtClean="0">
                <a:solidFill>
                  <a:schemeClr val="bg1"/>
                </a:solidFill>
              </a:rPr>
              <a:t>demoralize </a:t>
            </a:r>
            <a:r>
              <a:rPr lang="en-US" b="1" dirty="0">
                <a:solidFill>
                  <a:schemeClr val="bg1"/>
                </a:solidFill>
              </a:rPr>
              <a:t>the competitor</a:t>
            </a:r>
            <a:r>
              <a:rPr lang="en-US" b="1" dirty="0" smtClean="0">
                <a:solidFill>
                  <a:schemeClr val="bg1"/>
                </a:solidFill>
              </a:rPr>
              <a:t>.</a:t>
            </a:r>
            <a:endParaRPr lang="en-US" b="1" dirty="0" smtClean="0">
              <a:solidFill>
                <a:schemeClr val="bg1"/>
              </a:solidFill>
            </a:endParaRPr>
          </a:p>
          <a:p>
            <a:pPr marL="0" indent="0" algn="just">
              <a:buNone/>
            </a:pPr>
            <a:r>
              <a:rPr lang="en-US" dirty="0">
                <a:solidFill>
                  <a:schemeClr val="tx1"/>
                </a:solidFill>
              </a:rPr>
              <a:t> </a:t>
            </a:r>
            <a:endParaRPr lang="en-US" dirty="0">
              <a:solidFill>
                <a:schemeClr val="tx1"/>
              </a:solidFill>
            </a:endParaRPr>
          </a:p>
          <a:p>
            <a:pPr marL="0" indent="0" algn="ctr">
              <a:buNone/>
            </a:pPr>
            <a:r>
              <a:rPr lang="en-IN" sz="3600" b="1" u="sng" dirty="0" err="1">
                <a:solidFill>
                  <a:schemeClr val="tx1"/>
                </a:solidFill>
                <a:sym typeface="+mn-ea"/>
              </a:rPr>
              <a:t>Guerilla</a:t>
            </a:r>
            <a:r>
              <a:rPr lang="en-IN" sz="3600" b="1" u="sng" dirty="0">
                <a:solidFill>
                  <a:schemeClr val="tx1"/>
                </a:solidFill>
                <a:sym typeface="+mn-ea"/>
              </a:rPr>
              <a:t> </a:t>
            </a:r>
            <a:r>
              <a:rPr lang="en-IN" sz="3600" b="1" u="sng" dirty="0" smtClean="0">
                <a:solidFill>
                  <a:schemeClr val="tx1"/>
                </a:solidFill>
                <a:sym typeface="+mn-ea"/>
              </a:rPr>
              <a:t>Advertising</a:t>
            </a:r>
            <a:endParaRPr lang="en-IN" sz="3600" b="1" u="sng" dirty="0" smtClean="0">
              <a:solidFill>
                <a:schemeClr val="tx1"/>
              </a:solidFill>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Recent Trends in Advertising Media</a:t>
            </a:r>
            <a:endParaRPr lang="en-US" b="1" dirty="0"/>
          </a:p>
        </p:txBody>
      </p:sp>
      <p:sp>
        <p:nvSpPr>
          <p:cNvPr id="3" name="Content Placeholder 2"/>
          <p:cNvSpPr>
            <a:spLocks noGrp="1"/>
          </p:cNvSpPr>
          <p:nvPr>
            <p:ph sz="half" idx="1"/>
          </p:nvPr>
        </p:nvSpPr>
        <p:spPr>
          <a:xfrm>
            <a:off x="838200" y="1825625"/>
            <a:ext cx="5181600" cy="1160463"/>
          </a:xfrm>
          <a:ln>
            <a:solidFill>
              <a:schemeClr val="tx1"/>
            </a:solidFill>
          </a:ln>
        </p:spPr>
        <p:txBody>
          <a:bodyPr/>
          <a:lstStyle/>
          <a:p>
            <a:pPr marL="0" indent="0">
              <a:buNone/>
            </a:pPr>
            <a:r>
              <a:rPr lang="en-US" dirty="0" smtClean="0"/>
              <a:t>Media Convergence         (television – internet – outdoor)</a:t>
            </a:r>
            <a:endParaRPr lang="en-US" dirty="0"/>
          </a:p>
        </p:txBody>
      </p:sp>
      <p:sp>
        <p:nvSpPr>
          <p:cNvPr id="4" name="Content Placeholder 3"/>
          <p:cNvSpPr>
            <a:spLocks noGrp="1"/>
          </p:cNvSpPr>
          <p:nvPr>
            <p:ph sz="half" idx="2"/>
          </p:nvPr>
        </p:nvSpPr>
        <p:spPr>
          <a:xfrm>
            <a:off x="6325235" y="1825625"/>
            <a:ext cx="5028565" cy="1161415"/>
          </a:xfrm>
          <a:ln>
            <a:solidFill>
              <a:schemeClr val="tx1"/>
            </a:solidFill>
          </a:ln>
        </p:spPr>
        <p:txBody>
          <a:bodyPr>
            <a:normAutofit lnSpcReduction="20000"/>
          </a:bodyPr>
          <a:lstStyle/>
          <a:p>
            <a:pPr marL="0" indent="0">
              <a:buNone/>
            </a:pPr>
            <a:r>
              <a:rPr lang="en-US" dirty="0" smtClean="0"/>
              <a:t>Interactivity                     (immediate response  - internet – outdoor campaigns)</a:t>
            </a:r>
            <a:endParaRPr lang="en-US" dirty="0"/>
          </a:p>
        </p:txBody>
      </p:sp>
      <p:sp>
        <p:nvSpPr>
          <p:cNvPr id="5" name="Content Placeholder 2"/>
          <p:cNvSpPr txBox="1"/>
          <p:nvPr/>
        </p:nvSpPr>
        <p:spPr>
          <a:xfrm>
            <a:off x="838200" y="3211195"/>
            <a:ext cx="5181600" cy="11604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Use of Modern Media</a:t>
            </a:r>
            <a:endParaRPr lang="en-US" dirty="0" smtClean="0"/>
          </a:p>
          <a:p>
            <a:pPr marL="0" indent="0">
              <a:buFont typeface="Arial" panose="020B0604020202020204" pitchFamily="34" charset="0"/>
              <a:buNone/>
            </a:pPr>
            <a:r>
              <a:rPr lang="en-US" dirty="0" smtClean="0"/>
              <a:t>(Social Media)</a:t>
            </a:r>
            <a:endParaRPr lang="en-US" dirty="0"/>
          </a:p>
        </p:txBody>
      </p:sp>
      <p:sp>
        <p:nvSpPr>
          <p:cNvPr id="6" name="Content Placeholder 2"/>
          <p:cNvSpPr txBox="1"/>
          <p:nvPr/>
        </p:nvSpPr>
        <p:spPr>
          <a:xfrm>
            <a:off x="6325235" y="3211195"/>
            <a:ext cx="5028565" cy="116078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Tracking of Audience</a:t>
            </a:r>
            <a:endParaRPr lang="en-US" dirty="0"/>
          </a:p>
        </p:txBody>
      </p:sp>
      <p:sp>
        <p:nvSpPr>
          <p:cNvPr id="7" name="Content Placeholder 2"/>
          <p:cNvSpPr txBox="1"/>
          <p:nvPr/>
        </p:nvSpPr>
        <p:spPr>
          <a:xfrm>
            <a:off x="823595" y="4595336"/>
            <a:ext cx="5181600" cy="1160463"/>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New Media Options                  (App based – web based – packaging based)</a:t>
            </a:r>
            <a:endParaRPr lang="en-US" dirty="0"/>
          </a:p>
        </p:txBody>
      </p:sp>
      <p:sp>
        <p:nvSpPr>
          <p:cNvPr id="8" name="Content Placeholder 2"/>
          <p:cNvSpPr txBox="1"/>
          <p:nvPr/>
        </p:nvSpPr>
        <p:spPr>
          <a:xfrm>
            <a:off x="6324600" y="4595495"/>
            <a:ext cx="5029200" cy="116078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Media Convergence         (television – internet – outdoor)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7391"/>
            <a:ext cx="10515600" cy="534988"/>
          </a:xfrm>
        </p:spPr>
        <p:txBody>
          <a:bodyPr>
            <a:normAutofit fontScale="90000"/>
          </a:bodyPr>
          <a:lstStyle/>
          <a:p>
            <a:pPr algn="ctr"/>
            <a:r>
              <a:rPr lang="en-US" b="1" dirty="0"/>
              <a:t>ADVERTISING EXECUTIONAL STYLES</a:t>
            </a:r>
            <a:endParaRPr lang="en-US" dirty="0"/>
          </a:p>
        </p:txBody>
      </p:sp>
      <p:sp>
        <p:nvSpPr>
          <p:cNvPr id="3" name="Content Placeholder 2"/>
          <p:cNvSpPr>
            <a:spLocks noGrp="1"/>
          </p:cNvSpPr>
          <p:nvPr>
            <p:ph sz="half" idx="1"/>
          </p:nvPr>
        </p:nvSpPr>
        <p:spPr>
          <a:xfrm>
            <a:off x="838200" y="1371600"/>
            <a:ext cx="10515600" cy="4948238"/>
          </a:xfrm>
        </p:spPr>
        <p:txBody>
          <a:bodyPr>
            <a:normAutofit/>
          </a:bodyPr>
          <a:lstStyle/>
          <a:p>
            <a:r>
              <a:rPr lang="en-US" b="1" dirty="0" smtClean="0"/>
              <a:t>Slice-of-Life:</a:t>
            </a:r>
            <a:r>
              <a:rPr lang="en-US" dirty="0" smtClean="0"/>
              <a:t> </a:t>
            </a:r>
            <a:r>
              <a:rPr lang="en-US" dirty="0"/>
              <a:t>Depicts people in normal settings, such as at the dinner table or in their car. McDonald's often uses slice-of-life styles showing youngsters </a:t>
            </a:r>
            <a:r>
              <a:rPr lang="en-US" dirty="0" smtClean="0"/>
              <a:t>munching </a:t>
            </a:r>
            <a:r>
              <a:rPr lang="en-US" dirty="0"/>
              <a:t>F</a:t>
            </a:r>
            <a:r>
              <a:rPr lang="en-US" dirty="0" smtClean="0"/>
              <a:t>rench </a:t>
            </a:r>
            <a:r>
              <a:rPr lang="en-US" dirty="0"/>
              <a:t>fries and Happy Meals on family outings.</a:t>
            </a:r>
            <a:endParaRPr lang="en-US" dirty="0"/>
          </a:p>
          <a:p>
            <a:r>
              <a:rPr lang="en-US" b="1" dirty="0" smtClean="0"/>
              <a:t>LIFESTYLE:</a:t>
            </a:r>
            <a:r>
              <a:rPr lang="en-US" dirty="0" smtClean="0"/>
              <a:t> </a:t>
            </a:r>
            <a:r>
              <a:rPr lang="en-US" dirty="0"/>
              <a:t>Shows how well the product will fit in with the consumer's lifestyle. </a:t>
            </a:r>
            <a:r>
              <a:rPr lang="en-US" dirty="0" err="1" smtClean="0"/>
              <a:t>Eg</a:t>
            </a:r>
            <a:r>
              <a:rPr lang="en-US" dirty="0" smtClean="0"/>
              <a:t>. </a:t>
            </a:r>
            <a:r>
              <a:rPr lang="en-US" dirty="0" err="1" smtClean="0"/>
              <a:t>Maruti</a:t>
            </a:r>
            <a:r>
              <a:rPr lang="en-US" dirty="0" smtClean="0"/>
              <a:t> Suzuki Family Cars, Bajaj Automobiles, Vivo Mobile Selfie Expert.</a:t>
            </a:r>
            <a:endParaRPr lang="en-US" dirty="0" smtClean="0"/>
          </a:p>
          <a:p>
            <a:r>
              <a:rPr lang="en-US" b="1" dirty="0" smtClean="0"/>
              <a:t>Spokesperson </a:t>
            </a:r>
            <a:r>
              <a:rPr lang="en-US" b="1" dirty="0"/>
              <a:t>Testimonial </a:t>
            </a:r>
            <a:r>
              <a:rPr lang="en-US" b="1" dirty="0" smtClean="0"/>
              <a:t>: </a:t>
            </a:r>
            <a:r>
              <a:rPr lang="en-US" dirty="0"/>
              <a:t>Can feature a celebrity, company official, or typical consumer making </a:t>
            </a:r>
            <a:r>
              <a:rPr lang="en-US" dirty="0" smtClean="0"/>
              <a:t>a Testimonial </a:t>
            </a:r>
            <a:r>
              <a:rPr lang="en-US" dirty="0"/>
              <a:t>or endorsing a </a:t>
            </a:r>
            <a:r>
              <a:rPr lang="en-US" dirty="0" smtClean="0"/>
              <a:t>product or service. </a:t>
            </a:r>
            <a:r>
              <a:rPr lang="en-US" dirty="0" err="1" smtClean="0"/>
              <a:t>Akshay</a:t>
            </a:r>
            <a:r>
              <a:rPr lang="en-US" dirty="0" smtClean="0"/>
              <a:t> Kumar endorses </a:t>
            </a:r>
            <a:r>
              <a:rPr lang="en-US" dirty="0"/>
              <a:t>Road Safety and </a:t>
            </a:r>
            <a:r>
              <a:rPr lang="en-US" dirty="0" smtClean="0"/>
              <a:t>meeting traffic </a:t>
            </a:r>
            <a:r>
              <a:rPr lang="en-US" dirty="0"/>
              <a:t>rules </a:t>
            </a:r>
            <a:r>
              <a:rPr lang="en-US" dirty="0" smtClean="0"/>
              <a:t>for Mumbai Traffic Police. </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471488"/>
            <a:ext cx="10463213" cy="6115050"/>
          </a:xfrm>
        </p:spPr>
        <p:txBody>
          <a:bodyPr>
            <a:normAutofit/>
          </a:bodyPr>
          <a:lstStyle/>
          <a:p>
            <a:r>
              <a:rPr lang="en-US" b="1" dirty="0" smtClean="0"/>
              <a:t>FANTASY</a:t>
            </a:r>
            <a:r>
              <a:rPr lang="en-US" dirty="0" smtClean="0"/>
              <a:t>: Creates </a:t>
            </a:r>
            <a:r>
              <a:rPr lang="en-US" dirty="0"/>
              <a:t>a fantasy for the viewer built around use of the product. Carmakers often use this style to let viewers fantasize about how they would feel to be speeding around tight corners or down long country roads in their </a:t>
            </a:r>
            <a:r>
              <a:rPr lang="en-US" dirty="0" smtClean="0"/>
              <a:t>cars.</a:t>
            </a:r>
            <a:endParaRPr lang="en-US" dirty="0" smtClean="0"/>
          </a:p>
          <a:p>
            <a:r>
              <a:rPr lang="en-US" b="1" dirty="0" smtClean="0"/>
              <a:t>Real </a:t>
            </a:r>
            <a:r>
              <a:rPr lang="en-US" b="1" dirty="0"/>
              <a:t>or </a:t>
            </a:r>
            <a:r>
              <a:rPr lang="en-US" b="1" dirty="0" smtClean="0"/>
              <a:t>animated: </a:t>
            </a:r>
            <a:r>
              <a:rPr lang="en-US" dirty="0" smtClean="0"/>
              <a:t>Creates </a:t>
            </a:r>
            <a:r>
              <a:rPr lang="en-US" dirty="0"/>
              <a:t>a character that represents the product in advertisements, such as </a:t>
            </a:r>
            <a:r>
              <a:rPr lang="en-US" dirty="0" smtClean="0"/>
              <a:t>the </a:t>
            </a:r>
            <a:r>
              <a:rPr lang="en-US" dirty="0" err="1" smtClean="0"/>
              <a:t>Chota</a:t>
            </a:r>
            <a:r>
              <a:rPr lang="en-US" dirty="0" smtClean="0"/>
              <a:t> </a:t>
            </a:r>
            <a:r>
              <a:rPr lang="en-US" dirty="0" err="1" smtClean="0"/>
              <a:t>Bheem</a:t>
            </a:r>
            <a:r>
              <a:rPr lang="en-US" dirty="0" smtClean="0"/>
              <a:t> for Dabur.</a:t>
            </a:r>
            <a:endParaRPr lang="en-US" dirty="0"/>
          </a:p>
          <a:p>
            <a:r>
              <a:rPr lang="en-US" b="1" dirty="0"/>
              <a:t>Product </a:t>
            </a:r>
            <a:r>
              <a:rPr lang="en-US" b="1" dirty="0" smtClean="0"/>
              <a:t>Symbols:</a:t>
            </a:r>
            <a:r>
              <a:rPr lang="en-US" dirty="0" smtClean="0"/>
              <a:t> Mc Donald, Starbucks, Google, Adidas, Shell, etc.</a:t>
            </a:r>
            <a:endParaRPr lang="en-US" dirty="0" smtClean="0"/>
          </a:p>
          <a:p>
            <a:r>
              <a:rPr lang="en-US" b="1" dirty="0" smtClean="0"/>
              <a:t>MOOD: </a:t>
            </a:r>
            <a:r>
              <a:rPr lang="en-US" dirty="0" smtClean="0"/>
              <a:t>Builds </a:t>
            </a:r>
            <a:r>
              <a:rPr lang="en-US" dirty="0"/>
              <a:t>a mood or image around the product, such as peace, </a:t>
            </a:r>
            <a:r>
              <a:rPr lang="en-US" dirty="0" smtClean="0"/>
              <a:t>love </a:t>
            </a:r>
            <a:r>
              <a:rPr lang="en-US" dirty="0"/>
              <a:t>or beauty.</a:t>
            </a:r>
            <a:endParaRPr lang="en-US" dirty="0"/>
          </a:p>
          <a:p>
            <a:r>
              <a:rPr lang="en-US" b="1" dirty="0" smtClean="0"/>
              <a:t>IMAGE</a:t>
            </a:r>
            <a:r>
              <a:rPr lang="en-US" dirty="0" smtClean="0"/>
              <a:t>: </a:t>
            </a:r>
            <a:r>
              <a:rPr lang="en-US" dirty="0" err="1" smtClean="0"/>
              <a:t>Tanishq</a:t>
            </a:r>
            <a:r>
              <a:rPr lang="en-US" dirty="0" smtClean="0"/>
              <a:t> ads showing wearing of diamond rings </a:t>
            </a:r>
            <a:r>
              <a:rPr lang="en-US" dirty="0"/>
              <a:t>and diamond necklaces portray passion and intimacy while extolling that a "diamond is forever</a:t>
            </a:r>
            <a:r>
              <a:rPr lang="en-US" dirty="0" smtClean="0"/>
              <a:t>.“ </a:t>
            </a:r>
            <a:r>
              <a:rPr lang="en-US" dirty="0" err="1" smtClean="0"/>
              <a:t>Raymonds</a:t>
            </a:r>
            <a:r>
              <a:rPr lang="en-US" dirty="0" smtClean="0"/>
              <a:t> for genuine “luxury suiting”.</a:t>
            </a:r>
            <a:endParaRPr lang="en-US" dirty="0"/>
          </a:p>
          <a:p>
            <a:pPr marL="0" indent="0">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81062" y="981075"/>
            <a:ext cx="10091738" cy="5305425"/>
          </a:xfrm>
        </p:spPr>
        <p:txBody>
          <a:bodyPr>
            <a:normAutofit/>
          </a:bodyPr>
          <a:lstStyle/>
          <a:p>
            <a:r>
              <a:rPr lang="en-US" b="1" dirty="0" smtClean="0"/>
              <a:t>DEMONSTRATION</a:t>
            </a:r>
            <a:r>
              <a:rPr lang="en-US" dirty="0" smtClean="0"/>
              <a:t> </a:t>
            </a:r>
            <a:r>
              <a:rPr lang="en-US" b="1" dirty="0" smtClean="0"/>
              <a:t>TECHNIQUE</a:t>
            </a:r>
            <a:r>
              <a:rPr lang="en-US" dirty="0" smtClean="0"/>
              <a:t>: Laundry </a:t>
            </a:r>
            <a:r>
              <a:rPr lang="en-US" dirty="0"/>
              <a:t>detergent </a:t>
            </a:r>
            <a:r>
              <a:rPr lang="en-US" dirty="0" smtClean="0"/>
              <a:t>ads are </a:t>
            </a:r>
            <a:r>
              <a:rPr lang="en-US" dirty="0"/>
              <a:t>famous for demonstrating how their product will clean clothes </a:t>
            </a:r>
            <a:r>
              <a:rPr lang="en-US" dirty="0" smtClean="0"/>
              <a:t>and make them whiter </a:t>
            </a:r>
            <a:r>
              <a:rPr lang="en-US" dirty="0"/>
              <a:t>and </a:t>
            </a:r>
            <a:r>
              <a:rPr lang="en-US" dirty="0" smtClean="0"/>
              <a:t>brighter. </a:t>
            </a:r>
            <a:r>
              <a:rPr lang="en-US" dirty="0" err="1" smtClean="0"/>
              <a:t>Eg</a:t>
            </a:r>
            <a:r>
              <a:rPr lang="en-US" dirty="0" smtClean="0"/>
              <a:t>. Tide, Surf Excel, </a:t>
            </a:r>
            <a:r>
              <a:rPr lang="en-US" dirty="0" err="1" smtClean="0"/>
              <a:t>Henko</a:t>
            </a:r>
            <a:r>
              <a:rPr lang="en-US" dirty="0" smtClean="0"/>
              <a:t>.</a:t>
            </a:r>
            <a:endParaRPr lang="en-US" dirty="0" smtClean="0"/>
          </a:p>
          <a:p>
            <a:endParaRPr lang="en-US" dirty="0" smtClean="0"/>
          </a:p>
          <a:p>
            <a:r>
              <a:rPr lang="en-US" b="1" dirty="0" smtClean="0"/>
              <a:t>MUSICAL</a:t>
            </a:r>
            <a:r>
              <a:rPr lang="en-US" dirty="0" smtClean="0"/>
              <a:t>: Conveys </a:t>
            </a:r>
            <a:r>
              <a:rPr lang="en-US" dirty="0"/>
              <a:t>the message of the advertisement through </a:t>
            </a:r>
            <a:r>
              <a:rPr lang="en-US" dirty="0" smtClean="0"/>
              <a:t>song. </a:t>
            </a:r>
            <a:r>
              <a:rPr lang="en-US" dirty="0" err="1" smtClean="0"/>
              <a:t>Eg</a:t>
            </a:r>
            <a:r>
              <a:rPr lang="en-US" dirty="0" smtClean="0"/>
              <a:t>. “Hero Moto Corp – Hum me </a:t>
            </a:r>
            <a:r>
              <a:rPr lang="en-US" dirty="0" err="1" smtClean="0"/>
              <a:t>hai</a:t>
            </a:r>
            <a:r>
              <a:rPr lang="en-US" dirty="0" smtClean="0"/>
              <a:t> Hero”, “Ponds – Google </a:t>
            </a:r>
            <a:r>
              <a:rPr lang="en-US" dirty="0" err="1" smtClean="0"/>
              <a:t>Woogly</a:t>
            </a:r>
            <a:r>
              <a:rPr lang="en-US" dirty="0" smtClean="0"/>
              <a:t> </a:t>
            </a:r>
            <a:r>
              <a:rPr lang="en-US" dirty="0" err="1" smtClean="0"/>
              <a:t>Woosh</a:t>
            </a:r>
            <a:r>
              <a:rPr lang="en-US" dirty="0" smtClean="0"/>
              <a:t>”, </a:t>
            </a:r>
            <a:r>
              <a:rPr lang="en-US" dirty="0" err="1" smtClean="0"/>
              <a:t>Closeup</a:t>
            </a:r>
            <a:r>
              <a:rPr lang="en-US" dirty="0" smtClean="0"/>
              <a:t> – Kya </a:t>
            </a:r>
            <a:r>
              <a:rPr lang="en-US" dirty="0" err="1" smtClean="0"/>
              <a:t>aap</a:t>
            </a:r>
            <a:r>
              <a:rPr lang="en-US" dirty="0" smtClean="0"/>
              <a:t> close up </a:t>
            </a:r>
            <a:r>
              <a:rPr lang="en-US" dirty="0" err="1" smtClean="0"/>
              <a:t>karte</a:t>
            </a:r>
            <a:r>
              <a:rPr lang="en-US" dirty="0" smtClean="0"/>
              <a:t> </a:t>
            </a:r>
            <a:r>
              <a:rPr lang="en-US" dirty="0" err="1" smtClean="0"/>
              <a:t>hain</a:t>
            </a:r>
            <a:r>
              <a:rPr lang="en-US" dirty="0" smtClean="0"/>
              <a:t>….”</a:t>
            </a:r>
            <a:endParaRPr lang="en-US" dirty="0" smtClean="0"/>
          </a:p>
          <a:p>
            <a:pPr marL="0" indent="0">
              <a:buNone/>
            </a:pPr>
            <a:endParaRPr lang="en-US" dirty="0" smtClean="0"/>
          </a:p>
          <a:p>
            <a:r>
              <a:rPr lang="en-US" b="1" dirty="0" smtClean="0"/>
              <a:t>SCIENTIFIC</a:t>
            </a:r>
            <a:r>
              <a:rPr lang="en-US" dirty="0" smtClean="0"/>
              <a:t>: Uses </a:t>
            </a:r>
            <a:r>
              <a:rPr lang="en-US" dirty="0"/>
              <a:t>research or scientific evidence to give a brand superiority over competitors. </a:t>
            </a:r>
            <a:r>
              <a:rPr lang="en-US" dirty="0" err="1" smtClean="0"/>
              <a:t>Eg</a:t>
            </a:r>
            <a:r>
              <a:rPr lang="en-US" dirty="0" smtClean="0"/>
              <a:t>. Horlicks, Dettol </a:t>
            </a:r>
            <a:r>
              <a:rPr lang="en-US" dirty="0" err="1" smtClean="0"/>
              <a:t>Handwash</a:t>
            </a:r>
            <a:r>
              <a:rPr lang="en-US" dirty="0" smtClean="0"/>
              <a:t>, Lifebuoy Soap.</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rotWithShape="1">
          <a:blip r:embed="rId1" cstate="print">
            <a:extLst>
              <a:ext uri="{28A0092B-C50C-407E-A947-70E740481C1C}">
                <a14:useLocalDpi xmlns:a14="http://schemas.microsoft.com/office/drawing/2010/main" val="0"/>
              </a:ext>
            </a:extLst>
          </a:blip>
          <a:srcRect b="8584"/>
          <a:stretch>
            <a:fillRect/>
          </a:stretch>
        </p:blipFill>
        <p:spPr>
          <a:xfrm>
            <a:off x="3785501" y="1690688"/>
            <a:ext cx="4158349" cy="3067396"/>
          </a:xfrm>
          <a:ln>
            <a:noFill/>
          </a:ln>
        </p:spPr>
      </p:pic>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0"/>
            <a:ext cx="10515600" cy="514346"/>
          </a:xfrm>
        </p:spPr>
        <p:txBody>
          <a:bodyPr>
            <a:normAutofit fontScale="90000"/>
          </a:bodyPr>
          <a:lstStyle/>
          <a:p>
            <a:pPr algn="ctr"/>
            <a:r>
              <a:rPr lang="en-US" b="1" dirty="0" smtClean="0"/>
              <a:t>Brand Types</a:t>
            </a:r>
            <a:endParaRPr lang="en-US" b="1" dirty="0"/>
          </a:p>
        </p:txBody>
      </p:sp>
      <p:sp>
        <p:nvSpPr>
          <p:cNvPr id="3" name="Content Placeholder 2"/>
          <p:cNvSpPr>
            <a:spLocks noGrp="1"/>
          </p:cNvSpPr>
          <p:nvPr>
            <p:ph idx="1"/>
          </p:nvPr>
        </p:nvSpPr>
        <p:spPr>
          <a:xfrm>
            <a:off x="245376" y="678946"/>
            <a:ext cx="6657975" cy="5907592"/>
          </a:xfrm>
        </p:spPr>
        <p:txBody>
          <a:bodyPr>
            <a:normAutofit fontScale="77500" lnSpcReduction="20000"/>
          </a:bodyPr>
          <a:lstStyle/>
          <a:p>
            <a:r>
              <a:rPr lang="en-US" b="1" dirty="0"/>
              <a:t>Disruptive Brand</a:t>
            </a:r>
            <a:r>
              <a:rPr lang="en-US" dirty="0"/>
              <a:t> — Challenges the current ways of doing things and introduces new concepts that substantively change the market</a:t>
            </a:r>
            <a:endParaRPr lang="en-US" dirty="0"/>
          </a:p>
          <a:p>
            <a:r>
              <a:rPr lang="en-US" b="1" dirty="0"/>
              <a:t>Conscious Brand</a:t>
            </a:r>
            <a:r>
              <a:rPr lang="en-US" dirty="0"/>
              <a:t> — Is on a mission to make a positive social or environmental impact or enhance people’s quality of life</a:t>
            </a:r>
            <a:endParaRPr lang="en-US" dirty="0"/>
          </a:p>
          <a:p>
            <a:r>
              <a:rPr lang="en-US" b="1" dirty="0"/>
              <a:t>Service Brand</a:t>
            </a:r>
            <a:r>
              <a:rPr lang="en-US" dirty="0"/>
              <a:t> — Consistently delivers high-quality customer care and service</a:t>
            </a:r>
            <a:endParaRPr lang="en-US" dirty="0"/>
          </a:p>
          <a:p>
            <a:r>
              <a:rPr lang="en-US" b="1" dirty="0"/>
              <a:t>Innovative Brand</a:t>
            </a:r>
            <a:r>
              <a:rPr lang="en-US" dirty="0"/>
              <a:t> — Consistently introduces advanced and breakthrough products and technologies</a:t>
            </a:r>
            <a:endParaRPr lang="en-US" dirty="0"/>
          </a:p>
          <a:p>
            <a:r>
              <a:rPr lang="en-US" b="1" dirty="0"/>
              <a:t>Value Brand</a:t>
            </a:r>
            <a:r>
              <a:rPr lang="en-US" dirty="0"/>
              <a:t> — Offers lower prices for basic quality</a:t>
            </a:r>
            <a:endParaRPr lang="en-US" dirty="0"/>
          </a:p>
          <a:p>
            <a:r>
              <a:rPr lang="en-US" b="1" dirty="0"/>
              <a:t>Performance Brand</a:t>
            </a:r>
            <a:r>
              <a:rPr lang="en-US" dirty="0"/>
              <a:t> — Offers products that deliver superior performance and dependability</a:t>
            </a:r>
            <a:endParaRPr lang="en-US" dirty="0"/>
          </a:p>
          <a:p>
            <a:r>
              <a:rPr lang="en-US" b="1" dirty="0"/>
              <a:t>Luxury Brand</a:t>
            </a:r>
            <a:r>
              <a:rPr lang="en-US" dirty="0"/>
              <a:t> — Offers higher quality at higher price</a:t>
            </a:r>
            <a:endParaRPr lang="en-US" dirty="0"/>
          </a:p>
          <a:p>
            <a:r>
              <a:rPr lang="en-US" b="1" dirty="0"/>
              <a:t>Style Brand</a:t>
            </a:r>
            <a:r>
              <a:rPr lang="en-US" dirty="0"/>
              <a:t> — Is differentiated through the way its products or services look and feel, as much as or more than what they do</a:t>
            </a:r>
            <a:endParaRPr lang="en-US" dirty="0"/>
          </a:p>
          <a:p>
            <a:r>
              <a:rPr lang="en-US" b="1" dirty="0"/>
              <a:t>Experience Brand</a:t>
            </a:r>
            <a:r>
              <a:rPr lang="en-US" dirty="0"/>
              <a:t> — Is differentiated through the experience it provides, as much as or more than the product or service</a:t>
            </a:r>
            <a:endParaRPr lang="en-US"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86689" y="566274"/>
            <a:ext cx="914398" cy="91439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168" y="692181"/>
            <a:ext cx="883443" cy="6625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057" y="1535114"/>
            <a:ext cx="931738" cy="5733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221" y="2108491"/>
            <a:ext cx="833437" cy="8334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0688" y="2108491"/>
            <a:ext cx="692947" cy="69294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3575" y="2795440"/>
            <a:ext cx="553644" cy="5536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2668" y="2819776"/>
            <a:ext cx="577305" cy="57730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752" y="3330323"/>
            <a:ext cx="604838" cy="60483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8229" y="3935161"/>
            <a:ext cx="533400" cy="5334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32612" y="3793134"/>
            <a:ext cx="637416" cy="675427"/>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3883" y="4468561"/>
            <a:ext cx="485775" cy="487944"/>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09791" y="4712533"/>
            <a:ext cx="670754" cy="670754"/>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72939" y="5541169"/>
            <a:ext cx="1362075" cy="90805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64279" y="5630862"/>
            <a:ext cx="728663" cy="7286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7350"/>
            <a:ext cx="10515600" cy="6080760"/>
          </a:xfrm>
        </p:spPr>
        <p:txBody>
          <a:bodyPr/>
          <a:lstStyle/>
          <a:p>
            <a:pPr marL="0" indent="0" algn="ctr">
              <a:buNone/>
            </a:pPr>
            <a:r>
              <a:rPr lang="en-IN" altLang="en-US" sz="8000" b="1"/>
              <a:t>AIDA Model</a:t>
            </a:r>
            <a:endParaRPr lang="en-IN" altLang="en-US" b="1"/>
          </a:p>
          <a:p>
            <a:pPr marL="0" indent="0" algn="ctr">
              <a:buNone/>
            </a:pPr>
            <a:endParaRPr lang="en-IN" altLang="en-US" sz="5400" b="1"/>
          </a:p>
          <a:p>
            <a:pPr marL="0" indent="0" algn="ctr">
              <a:buNone/>
            </a:pPr>
            <a:r>
              <a:rPr lang="en-IN" altLang="en-US" sz="5400" b="1"/>
              <a:t>A - Attention</a:t>
            </a:r>
            <a:endParaRPr lang="en-IN" altLang="en-US" sz="5400" b="1"/>
          </a:p>
          <a:p>
            <a:pPr marL="0" indent="0" algn="ctr">
              <a:buNone/>
            </a:pPr>
            <a:r>
              <a:rPr lang="en-IN" altLang="en-US" sz="5400" b="1"/>
              <a:t>I - Interest</a:t>
            </a:r>
            <a:endParaRPr lang="en-IN" altLang="en-US" sz="5400" b="1"/>
          </a:p>
          <a:p>
            <a:pPr marL="0" indent="0" algn="ctr">
              <a:buNone/>
            </a:pPr>
            <a:r>
              <a:rPr lang="en-IN" altLang="en-US" sz="5400" b="1"/>
              <a:t>D - Desire</a:t>
            </a:r>
            <a:endParaRPr lang="en-IN" altLang="en-US" sz="5400" b="1"/>
          </a:p>
          <a:p>
            <a:pPr marL="0" indent="0" algn="ctr">
              <a:buNone/>
            </a:pPr>
            <a:r>
              <a:rPr lang="en-IN" altLang="en-US" sz="5400" b="1"/>
              <a:t>A- Action</a:t>
            </a:r>
            <a:endParaRPr lang="en-IN" altLang="en-US" sz="5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 y="208915"/>
            <a:ext cx="11920855" cy="6453505"/>
          </a:xfrm>
        </p:spPr>
        <p:txBody>
          <a:bodyPr/>
          <a:lstStyle/>
          <a:p>
            <a:pPr marL="0" indent="0" algn="ctr">
              <a:buNone/>
            </a:pPr>
            <a:r>
              <a:rPr lang="en-IN" altLang="en-US" b="1" dirty="0"/>
              <a:t>A -  Attracting Attention</a:t>
            </a:r>
            <a:endParaRPr lang="en-IN" altLang="en-US" b="1" dirty="0"/>
          </a:p>
          <a:p>
            <a:pPr marL="0" indent="0">
              <a:buNone/>
            </a:pPr>
            <a:r>
              <a:rPr lang="en-IN" altLang="en-US" sz="2400" b="1" dirty="0">
                <a:solidFill>
                  <a:schemeClr val="bg1"/>
                </a:solidFill>
              </a:rPr>
              <a:t>Attractive Headline, Illustration, Cartoon, Scenery, </a:t>
            </a:r>
            <a:r>
              <a:rPr lang="en-IN" altLang="en-US" sz="2400" b="1" dirty="0" smtClean="0">
                <a:solidFill>
                  <a:schemeClr val="bg1"/>
                </a:solidFill>
              </a:rPr>
              <a:t>Background</a:t>
            </a:r>
            <a:r>
              <a:rPr lang="en-IN" altLang="en-US" sz="2400" b="1" dirty="0">
                <a:solidFill>
                  <a:schemeClr val="bg1"/>
                </a:solidFill>
              </a:rPr>
              <a:t>, Personalities, Motion, Colour Combination, Contrast, Size, Blank Space, Layout, etc.</a:t>
            </a:r>
            <a:endParaRPr lang="en-IN" altLang="en-US" dirty="0"/>
          </a:p>
          <a:p>
            <a:pPr marL="0" indent="0">
              <a:buNone/>
            </a:pPr>
            <a:endParaRPr lang="en-IN" altLang="en-US" b="1" dirty="0"/>
          </a:p>
          <a:p>
            <a:pPr marL="0" indent="0" algn="ctr">
              <a:buNone/>
            </a:pPr>
            <a:r>
              <a:rPr lang="en-IN" altLang="en-US" b="1" dirty="0"/>
              <a:t>I - Arousing Interest</a:t>
            </a:r>
            <a:endParaRPr lang="en-IN" altLang="en-US" b="1" dirty="0"/>
          </a:p>
          <a:p>
            <a:pPr marL="0" indent="0">
              <a:buNone/>
            </a:pPr>
            <a:r>
              <a:rPr lang="en-IN" altLang="en-US" sz="2400" b="1" dirty="0">
                <a:solidFill>
                  <a:schemeClr val="bg1"/>
                </a:solidFill>
              </a:rPr>
              <a:t>Through buying motives such as love and affection, pride and possession, comfort and convenience, sex and romance, special features, utility, price, distribution, brand, etc.</a:t>
            </a:r>
            <a:endParaRPr lang="en-IN" altLang="en-US" dirty="0"/>
          </a:p>
          <a:p>
            <a:pPr marL="0" indent="0">
              <a:buNone/>
            </a:pPr>
            <a:endParaRPr lang="en-IN" altLang="en-US" b="1" dirty="0"/>
          </a:p>
          <a:p>
            <a:pPr marL="0" indent="0" algn="ctr">
              <a:buNone/>
            </a:pPr>
            <a:r>
              <a:rPr lang="en-IN" altLang="en-US" b="1" dirty="0"/>
              <a:t>D - Creating Desire</a:t>
            </a:r>
            <a:endParaRPr lang="en-IN" altLang="en-US" b="1" dirty="0"/>
          </a:p>
          <a:p>
            <a:pPr marL="0" indent="0">
              <a:buNone/>
            </a:pPr>
            <a:r>
              <a:rPr lang="en-IN" altLang="en-US" sz="2400" b="1" dirty="0">
                <a:solidFill>
                  <a:schemeClr val="bg1"/>
                </a:solidFill>
              </a:rPr>
              <a:t>Through product features, positive effects, performance/demonstration, after sale services, promo offers, testimonials and reviews, goodwill and image.</a:t>
            </a:r>
            <a:endParaRPr lang="en-IN" altLang="en-US" sz="2400" dirty="0"/>
          </a:p>
          <a:p>
            <a:pPr marL="0" indent="0">
              <a:buNone/>
            </a:pPr>
            <a:endParaRPr lang="en-IN" altLang="en-US" sz="2400" b="1" dirty="0"/>
          </a:p>
          <a:p>
            <a:pPr marL="0" indent="0" algn="ctr">
              <a:buNone/>
            </a:pPr>
            <a:r>
              <a:rPr lang="en-IN" altLang="en-US" b="1" dirty="0"/>
              <a:t>A - Securing Action</a:t>
            </a:r>
            <a:endParaRPr lang="en-IN" altLang="en-US" sz="2400" b="1" dirty="0"/>
          </a:p>
          <a:p>
            <a:pPr marL="0" indent="0">
              <a:buNone/>
            </a:pPr>
            <a:r>
              <a:rPr lang="en-IN" altLang="en-US" sz="2400" b="1" dirty="0">
                <a:solidFill>
                  <a:schemeClr val="bg1"/>
                </a:solidFill>
              </a:rPr>
              <a:t>Actual Conversion. Provision of instructions, limited availability, immediate benefits, etc.</a:t>
            </a:r>
            <a:endParaRPr lang="en-IN" altLang="en-US" b="1" dirty="0"/>
          </a:p>
          <a:p>
            <a:pPr marL="0" indent="0">
              <a:buNone/>
            </a:pPr>
            <a:endParaRPr lang="en-IN" alt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160" y="127000"/>
            <a:ext cx="10766425" cy="1214120"/>
          </a:xfrm>
          <a:solidFill>
            <a:schemeClr val="tx1"/>
          </a:solidFill>
          <a:ln>
            <a:solidFill>
              <a:schemeClr val="tx1"/>
            </a:solidFill>
          </a:ln>
        </p:spPr>
        <p:txBody>
          <a:bodyPr>
            <a:normAutofit/>
          </a:bodyPr>
          <a:lstStyle/>
          <a:p>
            <a:pPr algn="ctr"/>
            <a:r>
              <a:rPr lang="en-IN" altLang="en-US" b="1">
                <a:solidFill>
                  <a:schemeClr val="bg1"/>
                </a:solidFill>
              </a:rPr>
              <a:t>Role of Advertising in Developing Brand Image</a:t>
            </a:r>
            <a:endParaRPr lang="en-IN" altLang="en-US" b="1">
              <a:solidFill>
                <a:schemeClr val="bg1"/>
              </a:solidFill>
            </a:endParaRPr>
          </a:p>
        </p:txBody>
      </p:sp>
      <p:sp>
        <p:nvSpPr>
          <p:cNvPr id="3" name="Content Placeholder 2"/>
          <p:cNvSpPr>
            <a:spLocks noGrp="1"/>
          </p:cNvSpPr>
          <p:nvPr>
            <p:ph idx="1"/>
          </p:nvPr>
        </p:nvSpPr>
        <p:spPr>
          <a:xfrm>
            <a:off x="838200" y="1680845"/>
            <a:ext cx="4726940" cy="4496435"/>
          </a:xfrm>
          <a:solidFill>
            <a:schemeClr val="tx1"/>
          </a:solidFill>
          <a:ln w="12700" cmpd="sng">
            <a:solidFill>
              <a:schemeClr val="tx1"/>
            </a:solidFill>
            <a:prstDash val="solid"/>
          </a:ln>
        </p:spPr>
        <p:txBody>
          <a:bodyPr/>
          <a:lstStyle/>
          <a:p>
            <a:pPr marL="0" indent="0" algn="ctr">
              <a:buNone/>
            </a:pPr>
            <a:r>
              <a:rPr lang="en-IN" altLang="en-US" b="1" u="sng" dirty="0">
                <a:solidFill>
                  <a:schemeClr val="bg1"/>
                </a:solidFill>
              </a:rPr>
              <a:t>Advertising Factors</a:t>
            </a:r>
            <a:endParaRPr lang="en-IN" altLang="en-US" b="1" dirty="0">
              <a:solidFill>
                <a:schemeClr val="bg1"/>
              </a:solidFill>
            </a:endParaRPr>
          </a:p>
          <a:p>
            <a:pPr marL="0" indent="0" algn="l"/>
            <a:r>
              <a:rPr lang="en-IN" altLang="en-US" b="1" dirty="0">
                <a:solidFill>
                  <a:schemeClr val="bg1"/>
                </a:solidFill>
              </a:rPr>
              <a:t> Creativity</a:t>
            </a:r>
            <a:endParaRPr lang="en-IN" altLang="en-US" b="1" dirty="0">
              <a:solidFill>
                <a:schemeClr val="bg1"/>
              </a:solidFill>
            </a:endParaRPr>
          </a:p>
          <a:p>
            <a:pPr marL="0" indent="0" algn="l"/>
            <a:r>
              <a:rPr lang="en-IN" altLang="en-US" b="1" dirty="0">
                <a:solidFill>
                  <a:schemeClr val="bg1"/>
                </a:solidFill>
              </a:rPr>
              <a:t> Ambassadors</a:t>
            </a:r>
            <a:endParaRPr lang="en-IN" altLang="en-US" b="1" dirty="0">
              <a:solidFill>
                <a:schemeClr val="bg1"/>
              </a:solidFill>
            </a:endParaRPr>
          </a:p>
          <a:p>
            <a:pPr marL="0" indent="0" algn="l"/>
            <a:r>
              <a:rPr lang="en-IN" altLang="en-US" b="1" dirty="0">
                <a:solidFill>
                  <a:schemeClr val="bg1"/>
                </a:solidFill>
              </a:rPr>
              <a:t> Media </a:t>
            </a:r>
            <a:r>
              <a:rPr lang="en-IN" altLang="en-US" b="1" dirty="0" smtClean="0">
                <a:solidFill>
                  <a:schemeClr val="bg1"/>
                </a:solidFill>
              </a:rPr>
              <a:t>Selection and       Scheduling</a:t>
            </a:r>
            <a:endParaRPr lang="en-IN" altLang="en-US" b="1" dirty="0">
              <a:solidFill>
                <a:schemeClr val="bg1"/>
              </a:solidFill>
            </a:endParaRPr>
          </a:p>
          <a:p>
            <a:pPr marL="0" indent="0" algn="l"/>
            <a:r>
              <a:rPr lang="en-IN" altLang="en-US" b="1" dirty="0">
                <a:solidFill>
                  <a:schemeClr val="bg1"/>
                </a:solidFill>
              </a:rPr>
              <a:t> Symbols</a:t>
            </a:r>
            <a:endParaRPr lang="en-IN" altLang="en-US" b="1" dirty="0">
              <a:solidFill>
                <a:schemeClr val="bg1"/>
              </a:solidFill>
            </a:endParaRPr>
          </a:p>
          <a:p>
            <a:pPr marL="0" indent="0" algn="l"/>
            <a:r>
              <a:rPr lang="en-IN" altLang="en-US" b="1" dirty="0">
                <a:solidFill>
                  <a:schemeClr val="bg1"/>
                </a:solidFill>
              </a:rPr>
              <a:t> Sponsorships</a:t>
            </a:r>
            <a:endParaRPr lang="en-IN" altLang="en-US" b="1" dirty="0">
              <a:solidFill>
                <a:schemeClr val="bg1"/>
              </a:solidFill>
            </a:endParaRPr>
          </a:p>
          <a:p>
            <a:pPr marL="0" indent="0" algn="l"/>
            <a:r>
              <a:rPr lang="en-IN" altLang="en-US" b="1" dirty="0">
                <a:solidFill>
                  <a:schemeClr val="bg1"/>
                </a:solidFill>
              </a:rPr>
              <a:t> Size of the Ad</a:t>
            </a:r>
            <a:endParaRPr lang="en-IN" altLang="en-US" b="1" dirty="0">
              <a:solidFill>
                <a:schemeClr val="bg1"/>
              </a:solidFill>
            </a:endParaRPr>
          </a:p>
          <a:p>
            <a:pPr marL="0" indent="0" algn="l"/>
            <a:r>
              <a:rPr lang="en-IN" altLang="en-US" b="1" dirty="0">
                <a:solidFill>
                  <a:schemeClr val="bg1"/>
                </a:solidFill>
              </a:rPr>
              <a:t> Humour</a:t>
            </a:r>
            <a:endParaRPr lang="en-IN" altLang="en-US" b="1" dirty="0">
              <a:solidFill>
                <a:schemeClr val="bg1"/>
              </a:solidFill>
            </a:endParaRPr>
          </a:p>
          <a:p>
            <a:pPr marL="0" indent="0" algn="l"/>
            <a:endParaRPr lang="en-IN" altLang="en-US" b="1" dirty="0">
              <a:solidFill>
                <a:schemeClr val="bg1"/>
              </a:solidFill>
            </a:endParaRPr>
          </a:p>
        </p:txBody>
      </p:sp>
      <p:sp>
        <p:nvSpPr>
          <p:cNvPr id="7" name="Content Placeholder 2"/>
          <p:cNvSpPr>
            <a:spLocks noGrp="1"/>
          </p:cNvSpPr>
          <p:nvPr/>
        </p:nvSpPr>
        <p:spPr>
          <a:xfrm>
            <a:off x="6252210" y="1681480"/>
            <a:ext cx="4936490" cy="4495800"/>
          </a:xfrm>
          <a:prstGeom prst="rect">
            <a:avLst/>
          </a:prstGeom>
          <a:solidFill>
            <a:schemeClr val="tx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ltLang="en-US" b="1" u="sng">
                <a:solidFill>
                  <a:schemeClr val="bg1"/>
                </a:solidFill>
              </a:rPr>
              <a:t>Non - Advertising Factors</a:t>
            </a:r>
            <a:endParaRPr lang="en-IN" altLang="en-US" b="1">
              <a:solidFill>
                <a:schemeClr val="bg1"/>
              </a:solidFill>
            </a:endParaRPr>
          </a:p>
          <a:p>
            <a:pPr marL="0" indent="0" algn="l"/>
            <a:r>
              <a:rPr lang="en-IN" altLang="en-US" b="1">
                <a:solidFill>
                  <a:schemeClr val="bg1"/>
                </a:solidFill>
              </a:rPr>
              <a:t> Promotional Offers</a:t>
            </a:r>
            <a:endParaRPr lang="en-IN" altLang="en-US" b="1">
              <a:solidFill>
                <a:schemeClr val="bg1"/>
              </a:solidFill>
            </a:endParaRPr>
          </a:p>
          <a:p>
            <a:pPr marL="0" indent="0" algn="l"/>
            <a:r>
              <a:rPr lang="en-IN" altLang="en-US" b="1">
                <a:solidFill>
                  <a:schemeClr val="bg1"/>
                </a:solidFill>
              </a:rPr>
              <a:t> Supply Chain</a:t>
            </a:r>
            <a:endParaRPr lang="en-IN" altLang="en-US" b="1">
              <a:solidFill>
                <a:schemeClr val="bg1"/>
              </a:solidFill>
            </a:endParaRPr>
          </a:p>
          <a:p>
            <a:pPr marL="0" indent="0" algn="l"/>
            <a:r>
              <a:rPr lang="en-IN" altLang="en-US" b="1">
                <a:solidFill>
                  <a:schemeClr val="bg1"/>
                </a:solidFill>
              </a:rPr>
              <a:t> After Sale Service</a:t>
            </a:r>
            <a:endParaRPr lang="en-IN" altLang="en-US" b="1">
              <a:solidFill>
                <a:schemeClr val="bg1"/>
              </a:solidFill>
            </a:endParaRPr>
          </a:p>
          <a:p>
            <a:pPr marL="0" indent="0" algn="l"/>
            <a:r>
              <a:rPr lang="en-IN" altLang="en-US" b="1">
                <a:solidFill>
                  <a:schemeClr val="bg1"/>
                </a:solidFill>
              </a:rPr>
              <a:t> Product Performance</a:t>
            </a:r>
            <a:endParaRPr lang="en-IN" altLang="en-US" b="1">
              <a:solidFill>
                <a:schemeClr val="bg1"/>
              </a:solidFill>
            </a:endParaRPr>
          </a:p>
          <a:p>
            <a:pPr marL="0" indent="0" algn="l"/>
            <a:r>
              <a:rPr lang="en-IN" altLang="en-US" b="1">
                <a:solidFill>
                  <a:schemeClr val="bg1"/>
                </a:solidFill>
              </a:rPr>
              <a:t> Product Price</a:t>
            </a:r>
            <a:endParaRPr lang="en-IN" altLang="en-US" b="1">
              <a:solidFill>
                <a:schemeClr val="bg1"/>
              </a:solidFill>
            </a:endParaRPr>
          </a:p>
          <a:p>
            <a:pPr marL="0" indent="0" algn="l"/>
            <a:r>
              <a:rPr lang="en-IN" altLang="en-US" b="1">
                <a:solidFill>
                  <a:schemeClr val="bg1"/>
                </a:solidFill>
              </a:rPr>
              <a:t> Corporate Image</a:t>
            </a:r>
            <a:endParaRPr lang="en-IN" altLang="en-US" b="1">
              <a:solidFill>
                <a:schemeClr val="bg1"/>
              </a:solidFill>
            </a:endParaRPr>
          </a:p>
          <a:p>
            <a:pPr marL="0" indent="0" algn="l"/>
            <a:r>
              <a:rPr lang="en-IN" altLang="en-US" b="1">
                <a:solidFill>
                  <a:schemeClr val="bg1"/>
                </a:solidFill>
              </a:rPr>
              <a:t> Packaging Style</a:t>
            </a:r>
            <a:endParaRPr lang="en-IN" altLang="en-US" b="1">
              <a:solidFill>
                <a:schemeClr val="bg1"/>
              </a:solidFill>
            </a:endParaRPr>
          </a:p>
          <a:p>
            <a:pPr marL="0" indent="0" algn="l">
              <a:buNone/>
            </a:pPr>
            <a:endParaRPr lang="en-IN" altLang="en-US" b="1">
              <a:solidFill>
                <a:schemeClr val="bg1"/>
              </a:solidFill>
            </a:endParaRPr>
          </a:p>
          <a:p>
            <a:pPr marL="0" indent="0" algn="l"/>
            <a:endParaRPr lang="en-IN" altLang="en-US"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
            <a:ext cx="10515600" cy="663575"/>
          </a:xfrm>
        </p:spPr>
        <p:txBody>
          <a:bodyPr>
            <a:normAutofit fontScale="90000"/>
          </a:bodyPr>
          <a:lstStyle/>
          <a:p>
            <a:pPr algn="ctr"/>
            <a:r>
              <a:rPr lang="en-IN" altLang="en-US" b="1">
                <a:solidFill>
                  <a:srgbClr val="7030A0"/>
                </a:solidFill>
              </a:rPr>
              <a:t>Brand Equity</a:t>
            </a:r>
            <a:endParaRPr lang="en-IN" altLang="en-US" b="1">
              <a:solidFill>
                <a:srgbClr val="7030A0"/>
              </a:solidFill>
            </a:endParaRPr>
          </a:p>
        </p:txBody>
      </p:sp>
      <p:pic>
        <p:nvPicPr>
          <p:cNvPr id="4" name="Content Placeholder 3" descr="brand_equity"/>
          <p:cNvPicPr>
            <a:picLocks noGrp="1" noChangeAspect="1"/>
          </p:cNvPicPr>
          <p:nvPr>
            <p:ph idx="1"/>
          </p:nvPr>
        </p:nvPicPr>
        <p:blipFill>
          <a:blip r:embed="rId1"/>
          <a:stretch>
            <a:fillRect/>
          </a:stretch>
        </p:blipFill>
        <p:spPr>
          <a:xfrm>
            <a:off x="2407920" y="762635"/>
            <a:ext cx="7239635" cy="6092190"/>
          </a:xfrm>
          <a:prstGeom prst="rect">
            <a:avLst/>
          </a:prstGeom>
        </p:spPr>
      </p:pic>
      <p:sp>
        <p:nvSpPr>
          <p:cNvPr id="5" name="Text Box 4"/>
          <p:cNvSpPr txBox="1"/>
          <p:nvPr/>
        </p:nvSpPr>
        <p:spPr>
          <a:xfrm>
            <a:off x="679450" y="3345180"/>
            <a:ext cx="2487930" cy="583565"/>
          </a:xfrm>
          <a:prstGeom prst="rect">
            <a:avLst/>
          </a:prstGeom>
          <a:noFill/>
        </p:spPr>
        <p:txBody>
          <a:bodyPr wrap="square" rtlCol="0">
            <a:spAutoFit/>
          </a:bodyPr>
          <a:lstStyle/>
          <a:p>
            <a:pPr algn="ctr"/>
            <a:r>
              <a:rPr lang="en-IN" altLang="en-US" sz="3200" b="1"/>
              <a:t>Positive</a:t>
            </a:r>
            <a:endParaRPr lang="en-IN" altLang="en-US" sz="3200" b="1"/>
          </a:p>
        </p:txBody>
      </p:sp>
      <p:sp>
        <p:nvSpPr>
          <p:cNvPr id="6" name="Text Box 5"/>
          <p:cNvSpPr txBox="1"/>
          <p:nvPr/>
        </p:nvSpPr>
        <p:spPr>
          <a:xfrm>
            <a:off x="9083675" y="3345180"/>
            <a:ext cx="2487930" cy="583565"/>
          </a:xfrm>
          <a:prstGeom prst="rect">
            <a:avLst/>
          </a:prstGeom>
          <a:noFill/>
        </p:spPr>
        <p:txBody>
          <a:bodyPr wrap="square" rtlCol="0">
            <a:spAutoFit/>
          </a:bodyPr>
          <a:lstStyle/>
          <a:p>
            <a:pPr algn="ctr"/>
            <a:r>
              <a:rPr lang="en-IN" altLang="en-US" sz="3200" b="1"/>
              <a:t>Negative</a:t>
            </a:r>
            <a:endParaRPr lang="en-IN" altLang="en-US" b="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8515</Words>
  <Application>WPS Presentation</Application>
  <PresentationFormat>Widescreen</PresentationFormat>
  <Paragraphs>205</Paragraphs>
  <Slides>42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42</vt:i4>
      </vt:variant>
    </vt:vector>
  </HeadingPairs>
  <TitlesOfParts>
    <vt:vector size="52" baseType="lpstr">
      <vt:lpstr>Arial</vt:lpstr>
      <vt:lpstr>SimSun</vt:lpstr>
      <vt:lpstr>Wingdings</vt:lpstr>
      <vt:lpstr>Calibri Light</vt:lpstr>
      <vt:lpstr>Calibri</vt:lpstr>
      <vt:lpstr>Microsoft YaHei</vt:lpstr>
      <vt:lpstr>Arial Unicode MS</vt:lpstr>
      <vt:lpstr>Franklin Gothic Demi</vt:lpstr>
      <vt:lpstr>Yu Gothic UI Semibold</vt:lpstr>
      <vt:lpstr>Office Theme</vt:lpstr>
      <vt:lpstr>PowerPoint 演示文稿</vt:lpstr>
      <vt:lpstr>Brand Building and Special Purpose Advertising</vt:lpstr>
      <vt:lpstr>Brand kya hota hai?</vt:lpstr>
      <vt:lpstr>PowerPoint 演示文稿</vt:lpstr>
      <vt:lpstr>Brand Types</vt:lpstr>
      <vt:lpstr>PowerPoint 演示文稿</vt:lpstr>
      <vt:lpstr>PowerPoint 演示文稿</vt:lpstr>
      <vt:lpstr>Role of Advertising in Developing Brand Image</vt:lpstr>
      <vt:lpstr>Brand Equity</vt:lpstr>
      <vt:lpstr>How to establish Brand Equity?</vt:lpstr>
      <vt:lpstr>Factors Influencing Brand Equity</vt:lpstr>
      <vt:lpstr>PowerPoint 演示文稿</vt:lpstr>
      <vt:lpstr>Brand Crisis</vt:lpstr>
      <vt:lpstr>PowerPoint 演示文稿</vt:lpstr>
      <vt:lpstr>Management of Brand Crisis</vt:lpstr>
      <vt:lpstr>Special Purpose Advertising</vt:lpstr>
      <vt:lpstr>PowerPoint 演示文稿</vt:lpstr>
      <vt:lpstr>PowerPoint 演示文稿</vt:lpstr>
      <vt:lpstr>PowerPoint 演示文稿</vt:lpstr>
      <vt:lpstr>PowerPoint 演示文稿</vt:lpstr>
      <vt:lpstr>Rural Advertising Strategies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Recent Trends in Advertising Media</vt:lpstr>
      <vt:lpstr>ADVERTISING EXECUTIONAL STYLES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A.K.Ramachandran</dc:creator>
  <cp:lastModifiedBy>google1562214013</cp:lastModifiedBy>
  <cp:revision>110</cp:revision>
  <dcterms:created xsi:type="dcterms:W3CDTF">2018-09-17T08:58:00Z</dcterms:created>
  <dcterms:modified xsi:type="dcterms:W3CDTF">2019-09-20T11:11:04Z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